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984" r:id="rId2"/>
    <p:sldId id="878" r:id="rId3"/>
    <p:sldId id="986" r:id="rId4"/>
    <p:sldId id="989" r:id="rId5"/>
    <p:sldId id="991" r:id="rId6"/>
    <p:sldId id="988" r:id="rId7"/>
    <p:sldId id="993" r:id="rId8"/>
    <p:sldId id="995" r:id="rId9"/>
    <p:sldId id="994" r:id="rId10"/>
    <p:sldId id="996" r:id="rId11"/>
    <p:sldId id="997" r:id="rId12"/>
    <p:sldId id="259" r:id="rId13"/>
    <p:sldId id="260" r:id="rId14"/>
    <p:sldId id="267" r:id="rId15"/>
    <p:sldId id="261" r:id="rId16"/>
    <p:sldId id="262" r:id="rId17"/>
    <p:sldId id="263" r:id="rId18"/>
    <p:sldId id="264" r:id="rId19"/>
    <p:sldId id="268" r:id="rId20"/>
    <p:sldId id="269" r:id="rId21"/>
    <p:sldId id="26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2659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28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41DDD-128E-4321-B91B-5AB2E13B6BA4}" type="datetimeFigureOut">
              <a:rPr lang="vi-VN" smtClean="0"/>
              <a:t>17/09/2025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6B1A-A1F7-41A4-BA5C-715DCBDE44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38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D6D10-F026-48C5-9E1D-195169D01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E5D6-9A73-4DD2-9697-55C4692B06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E5D6-9A73-4DD2-9697-55C4692B06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E5D6-9A73-4DD2-9697-55C4692B06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30E16-9237-4202-84E0-8B2F0B1A661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63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30E16-9237-4202-84E0-8B2F0B1A661B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1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82F4-358B-9F09-A1AA-B5BC7CE0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CD819-FC10-9866-3CB7-FDEA7EBFF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4F38A-340E-BA2E-2AF6-69C008D09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9639F-A486-700D-D816-51AFA23B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45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4F117-CF52-236A-B98B-60921180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BC33C-91B0-945F-75C0-E4DF81170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3DAB5-50FC-D0F9-B3FD-63494C28E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2913C-32C7-F90F-D037-E1850B103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D6D10-F026-48C5-9E1D-195169D01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FF39-58B4-D90A-D67A-60B5943EF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CDD10-D5C8-6B26-9A6D-6F1EBE1BD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63367-ADF3-E480-C9D2-EA8E899A5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49C12-46A2-4BCF-1D1C-5B6667DC3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72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129B2-BA5E-6B9F-34A3-37915079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7ED56-603D-3A1E-FF45-40C575E71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DA87F0-5814-2148-F876-103D87181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4323-3229-17A1-67BE-702A90AC5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08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9570B-346C-F0EA-F41B-050319EF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A793C-77DD-3EA7-6A40-770D18B97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80575D-CFD4-B753-8CB7-354F1E1FB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D5E42-00E3-7235-B1AE-EAAEE11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24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5DBDE-067A-CFFD-8D86-E424BCFC2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1BCC3-49C4-1394-932F-43CA48242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AD9D0-F889-BC96-B46E-1B252AE9D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93696-6665-FB21-9ADF-4D689BD15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1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60F6D-767E-B367-3FDB-1D3EBB06B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F4F98-A8D2-874A-42E7-F1737C1BB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432DE-4E22-7174-A967-1E2456A6A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8F5E7-A492-006E-6E58-33D81BFE6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89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3CD77-0E34-6547-8AD1-B06488E2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547BA-75E1-82DB-1FD8-1A5063B07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187D6-AD4F-527C-E0EA-939F80B59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8EF86-9F01-820C-630C-2BB07028D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982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B136-5951-4666-8C06-3711F00296BC}" type="datetime12">
              <a:rPr lang="vi-VN" smtClean="0"/>
              <a:t>07:53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9469-6315-473E-9D9F-9B7D8D9755D0}" type="datetime12">
              <a:rPr lang="vi-VN" smtClean="0"/>
              <a:t>07:53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66E7-68F7-49DD-B49D-C478241056D2}" type="datetime12">
              <a:rPr lang="vi-VN" smtClean="0"/>
              <a:t>07:53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32" y="6045521"/>
            <a:ext cx="1200346" cy="848933"/>
          </a:xfrm>
          <a:prstGeom prst="rect">
            <a:avLst/>
          </a:prstGeom>
        </p:spPr>
      </p:pic>
      <p:pic>
        <p:nvPicPr>
          <p:cNvPr id="3" name="Picture 2" descr="A white circle with many symbols&#10;&#10;AI-generated content may be incorrect.">
            <a:extLst>
              <a:ext uri="{FF2B5EF4-FFF2-40B4-BE49-F238E27FC236}">
                <a16:creationId xmlns:a16="http://schemas.microsoft.com/office/drawing/2014/main" id="{764E8965-02E4-244F-CB27-57811EA4F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328-72EE-4B54-8051-65ABBC0E9070}" type="datetime12">
              <a:rPr lang="vi-VN" smtClean="0"/>
              <a:t>07:53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84A-1406-454D-A97B-990E59F45F7B}" type="datetime12">
              <a:rPr lang="vi-VN" smtClean="0"/>
              <a:t>07:53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C982-5A9E-4FCB-9DF4-39B95D6FD0D0}" type="datetime12">
              <a:rPr lang="vi-VN" smtClean="0"/>
              <a:t>07:53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1555-6A62-42EE-B942-B21D6C6BB33F}" type="datetime12">
              <a:rPr lang="vi-VN" smtClean="0"/>
              <a:t>07:53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5C37-53D4-4F6D-8DF7-0A1C549AC28C}" type="datetime12">
              <a:rPr lang="vi-VN" smtClean="0"/>
              <a:t>07:53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50D-EA6F-4C8F-BF89-3B346CFB99ED}" type="datetime12">
              <a:rPr lang="vi-VN" smtClean="0"/>
              <a:t>07:53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CAF9-1688-41EC-85EA-7B352020E60F}" type="datetime12">
              <a:rPr lang="vi-VN" smtClean="0"/>
              <a:t>07:53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A0CE-3A5E-4EBA-AEAF-97D458BC1881}" type="datetime12">
              <a:rPr lang="vi-VN" smtClean="0"/>
              <a:t>07:53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2AF8-228A-47C6-986B-BFC847698829}" type="datetime12">
              <a:rPr lang="vi-VN" smtClean="0"/>
              <a:t>07:53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microsoft.com/office/2007/relationships/hdphoto" Target="../media/hdphoto2.wdp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image" Target="../media/image33.png"/><Relationship Id="rId5" Type="http://schemas.openxmlformats.org/officeDocument/2006/relationships/image" Target="../media/image39.jpeg"/><Relationship Id="rId15" Type="http://schemas.openxmlformats.org/officeDocument/2006/relationships/image" Target="../media/image43.png"/><Relationship Id="rId10" Type="http://schemas.openxmlformats.org/officeDocument/2006/relationships/image" Target="../media/image47.svg"/><Relationship Id="rId4" Type="http://schemas.openxmlformats.org/officeDocument/2006/relationships/image" Target="../media/image38.jpeg"/><Relationship Id="rId9" Type="http://schemas.openxmlformats.org/officeDocument/2006/relationships/image" Target="../media/image42.png"/><Relationship Id="rId1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7.svg"/><Relationship Id="rId3" Type="http://schemas.openxmlformats.org/officeDocument/2006/relationships/image" Target="../media/image44.jpeg"/><Relationship Id="rId7" Type="http://schemas.openxmlformats.org/officeDocument/2006/relationships/image" Target="../media/image47.sv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35.svg"/><Relationship Id="rId5" Type="http://schemas.openxmlformats.org/officeDocument/2006/relationships/image" Target="../media/image40.jpeg"/><Relationship Id="rId15" Type="http://schemas.openxmlformats.org/officeDocument/2006/relationships/image" Target="../media/image49.svg"/><Relationship Id="rId10" Type="http://schemas.openxmlformats.org/officeDocument/2006/relationships/image" Target="../media/image33.png"/><Relationship Id="rId4" Type="http://schemas.openxmlformats.org/officeDocument/2006/relationships/image" Target="../media/image39.jpeg"/><Relationship Id="rId9" Type="http://schemas.openxmlformats.org/officeDocument/2006/relationships/image" Target="../media/image45.sv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5.jpeg"/><Relationship Id="rId7" Type="http://schemas.openxmlformats.org/officeDocument/2006/relationships/image" Target="../media/image41.png"/><Relationship Id="rId12" Type="http://schemas.openxmlformats.org/officeDocument/2006/relationships/image" Target="../media/image3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34.png"/><Relationship Id="rId5" Type="http://schemas.openxmlformats.org/officeDocument/2006/relationships/image" Target="../media/image42.png"/><Relationship Id="rId10" Type="http://schemas.openxmlformats.org/officeDocument/2006/relationships/image" Target="../media/image35.svg"/><Relationship Id="rId4" Type="http://schemas.openxmlformats.org/officeDocument/2006/relationships/image" Target="../media/image46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5.svg"/><Relationship Id="rId10" Type="http://schemas.openxmlformats.org/officeDocument/2006/relationships/image" Target="../media/image48.jpeg"/><Relationship Id="rId4" Type="http://schemas.openxmlformats.org/officeDocument/2006/relationships/image" Target="../media/image33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5.svg"/><Relationship Id="rId10" Type="http://schemas.openxmlformats.org/officeDocument/2006/relationships/image" Target="../media/image49.jpeg"/><Relationship Id="rId4" Type="http://schemas.openxmlformats.org/officeDocument/2006/relationships/image" Target="../media/image33.pn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60.svg"/><Relationship Id="rId18" Type="http://schemas.openxmlformats.org/officeDocument/2006/relationships/image" Target="../media/image43.png"/><Relationship Id="rId3" Type="http://schemas.openxmlformats.org/officeDocument/2006/relationships/image" Target="../media/image9.png"/><Relationship Id="rId21" Type="http://schemas.openxmlformats.org/officeDocument/2006/relationships/image" Target="../media/image62.svg"/><Relationship Id="rId7" Type="http://schemas.openxmlformats.org/officeDocument/2006/relationships/image" Target="../media/image47.svg"/><Relationship Id="rId12" Type="http://schemas.openxmlformats.org/officeDocument/2006/relationships/image" Target="../media/image53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5.svg"/><Relationship Id="rId5" Type="http://schemas.openxmlformats.org/officeDocument/2006/relationships/image" Target="../media/image50.jpeg"/><Relationship Id="rId15" Type="http://schemas.openxmlformats.org/officeDocument/2006/relationships/image" Target="../media/image35.svg"/><Relationship Id="rId10" Type="http://schemas.openxmlformats.org/officeDocument/2006/relationships/image" Target="../media/image41.png"/><Relationship Id="rId19" Type="http://schemas.openxmlformats.org/officeDocument/2006/relationships/image" Target="../media/image49.svg"/><Relationship Id="rId4" Type="http://schemas.openxmlformats.org/officeDocument/2006/relationships/image" Target="../media/image46.jpeg"/><Relationship Id="rId9" Type="http://schemas.openxmlformats.org/officeDocument/2006/relationships/image" Target="../media/image52.jpe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sv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E585D-26CF-9E64-6BD2-202AE2A5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6BBDC52-848B-E4B1-08B1-B4D5C6B14FCA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3339B931-C89F-A64A-94F6-0CED53A22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-9525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859C8614-00CB-373A-C3C4-23EBF8D52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06"/>
            <a:ext cx="4807641" cy="163700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5930A0-78D6-4627-AF63-E19CE9FE7285}"/>
              </a:ext>
            </a:extLst>
          </p:cNvPr>
          <p:cNvGrpSpPr/>
          <p:nvPr/>
        </p:nvGrpSpPr>
        <p:grpSpPr>
          <a:xfrm>
            <a:off x="3906253" y="5507802"/>
            <a:ext cx="4593771" cy="133350"/>
            <a:chOff x="3799115" y="1519888"/>
            <a:chExt cx="4593771" cy="13335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ADAA5C3-211B-4C0F-92BE-D12B5650A6C8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8DE9F24-93D5-40F0-A55E-871FA998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pic>
        <p:nvPicPr>
          <p:cNvPr id="3" name="Picture 2" descr="A light in the dark&#10;&#10;AI-generated content may be incorrect.">
            <a:extLst>
              <a:ext uri="{FF2B5EF4-FFF2-40B4-BE49-F238E27FC236}">
                <a16:creationId xmlns:a16="http://schemas.microsoft.com/office/drawing/2014/main" id="{656D7355-985B-1FD7-1809-944BA798CB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21649"/>
          <a:stretch>
            <a:fillRect/>
          </a:stretch>
        </p:blipFill>
        <p:spPr>
          <a:xfrm rot="18871736">
            <a:off x="5149102" y="5622364"/>
            <a:ext cx="2108070" cy="20855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B2AA9-1E7D-4DAD-A4CB-929DC3B29026}"/>
              </a:ext>
            </a:extLst>
          </p:cNvPr>
          <p:cNvGrpSpPr/>
          <p:nvPr/>
        </p:nvGrpSpPr>
        <p:grpSpPr>
          <a:xfrm>
            <a:off x="3988197" y="1576244"/>
            <a:ext cx="4176155" cy="133350"/>
            <a:chOff x="3799115" y="1519888"/>
            <a:chExt cx="4593771" cy="1333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6D1D69-0ADC-4027-9EAA-DE936481EF64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6363639-6D8A-4CC3-84C6-DC8B3CF7C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CA26DDE-65DD-4153-B5C8-E3B3072414C8}"/>
              </a:ext>
            </a:extLst>
          </p:cNvPr>
          <p:cNvSpPr txBox="1"/>
          <p:nvPr/>
        </p:nvSpPr>
        <p:spPr>
          <a:xfrm>
            <a:off x="1730619" y="1110077"/>
            <a:ext cx="8730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SỔ TAY ĐẢNG VIÊN ĐIỆN TỬ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9CD65-8FC0-1542-780C-60C4662FF5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43" y="1837411"/>
            <a:ext cx="8288109" cy="4789833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663111DD-0BC6-0983-D636-20F3A927B19F}"/>
              </a:ext>
            </a:extLst>
          </p:cNvPr>
          <p:cNvGrpSpPr>
            <a:grpSpLocks noChangeAspect="1"/>
          </p:cNvGrpSpPr>
          <p:nvPr/>
        </p:nvGrpSpPr>
        <p:grpSpPr>
          <a:xfrm>
            <a:off x="8637666" y="1837410"/>
            <a:ext cx="3401291" cy="5041145"/>
            <a:chOff x="0" y="0"/>
            <a:chExt cx="5001260" cy="1016381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20B01F7-C42C-10F7-EBB8-59E023627704}"/>
                </a:ext>
              </a:extLst>
            </p:cNvPr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10"/>
              <a:stretch>
                <a:fillRect l="-45" r="-45"/>
              </a:stretch>
            </a:blipFill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E121B1F-9924-8468-161B-EFB10FEDB31D}"/>
                </a:ext>
              </a:extLst>
            </p:cNvPr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11"/>
              <a:stretch>
                <a:fillRect l="-182" r="-182"/>
              </a:stretch>
            </a:blipFill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784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FCEFB-5230-714D-9F0C-0FCFA6E8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334103E-6915-E509-AA10-17B3BFCBBCEF}"/>
              </a:ext>
            </a:extLst>
          </p:cNvPr>
          <p:cNvSpPr/>
          <p:nvPr/>
        </p:nvSpPr>
        <p:spPr>
          <a:xfrm>
            <a:off x="2019706" y="2665101"/>
            <a:ext cx="3487553" cy="2045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4592C4-E50C-FD4A-A091-C4D751AB6DA0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B4DF25E5-6ED8-E085-DA1D-4A8C04127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39ACC5B0-0852-5795-366C-6171ABFF8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A314B0-E2CC-1EB4-7166-845A8D0318BF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Baskerville" panose="02020502070401020303"/>
                <a:ea typeface="Arial" panose="020B0604020202020204" pitchFamily="34" charset="0"/>
                <a:cs typeface="Segoe UI" panose="020B0502040204020203" pitchFamily="34" charset="0"/>
              </a:rPr>
              <a:t>HỌC TẬP NGHỊ QUYẾT</a:t>
            </a:r>
            <a:endParaRPr lang="en-US" sz="2800" dirty="0">
              <a:solidFill>
                <a:srgbClr val="C00000"/>
              </a:solidFill>
              <a:effectLst/>
              <a:latin typeface="Baskerville" panose="02020502070401020303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4676BA-9BB5-DA49-ECF8-3BC8D197CB08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E4AF02-6521-3FC4-0B7A-615050A25FC2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82D7D547-0BF2-9445-B92E-0E312543E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123734-304F-EDA4-14B0-A14E8B01BAC6}"/>
              </a:ext>
            </a:extLst>
          </p:cNvPr>
          <p:cNvGrpSpPr/>
          <p:nvPr/>
        </p:nvGrpSpPr>
        <p:grpSpPr>
          <a:xfrm>
            <a:off x="5473107" y="1454420"/>
            <a:ext cx="691725" cy="249888"/>
            <a:chOff x="6130908" y="3779039"/>
            <a:chExt cx="481263" cy="1828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4276C1-6CCB-A8F9-1266-D37227692B7E}"/>
                </a:ext>
              </a:extLst>
            </p:cNvPr>
            <p:cNvCxnSpPr/>
            <p:nvPr/>
          </p:nvCxnSpPr>
          <p:spPr>
            <a:xfrm>
              <a:off x="6130908" y="377903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1BE4F4-DBCE-F69A-DCB4-133EEFE3A6CE}"/>
                </a:ext>
              </a:extLst>
            </p:cNvPr>
            <p:cNvCxnSpPr/>
            <p:nvPr/>
          </p:nvCxnSpPr>
          <p:spPr>
            <a:xfrm>
              <a:off x="6130908" y="396191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1">
            <a:extLst>
              <a:ext uri="{FF2B5EF4-FFF2-40B4-BE49-F238E27FC236}">
                <a16:creationId xmlns:a16="http://schemas.microsoft.com/office/drawing/2014/main" id="{8E6705C5-20D6-850E-3E79-2CBD8F799306}"/>
              </a:ext>
            </a:extLst>
          </p:cNvPr>
          <p:cNvSpPr/>
          <p:nvPr/>
        </p:nvSpPr>
        <p:spPr>
          <a:xfrm>
            <a:off x="850503" y="3154958"/>
            <a:ext cx="2339182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8" b="1" dirty="0">
                <a:latin typeface="Arial" panose="020B0604020202020204" pitchFamily="34" charset="0"/>
                <a:ea typeface="Crimson Pro Semi Bold" pitchFamily="34" charset="-122"/>
                <a:cs typeface="Arial" panose="020B0604020202020204" pitchFamily="34" charset="0"/>
              </a:rPr>
              <a:t>Quản lý đơn vị</a:t>
            </a:r>
            <a:endParaRPr lang="en-US" sz="22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39939894-E9CE-0334-AC3D-DB67E0C42C98}"/>
              </a:ext>
            </a:extLst>
          </p:cNvPr>
          <p:cNvSpPr/>
          <p:nvPr/>
        </p:nvSpPr>
        <p:spPr>
          <a:xfrm>
            <a:off x="472480" y="3622774"/>
            <a:ext cx="271720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Thêm mới học tập nghị quyết</a:t>
            </a:r>
            <a:endParaRPr lang="en-US" sz="160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82E7E97C-B2E1-5979-58A1-CD007EFE4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141" y="2209899"/>
            <a:ext cx="2717304" cy="75604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0" name="Text 3">
            <a:extLst>
              <a:ext uri="{FF2B5EF4-FFF2-40B4-BE49-F238E27FC236}">
                <a16:creationId xmlns:a16="http://schemas.microsoft.com/office/drawing/2014/main" id="{9157EFDA-CD41-F71C-9981-640F49F9793F}"/>
              </a:ext>
            </a:extLst>
          </p:cNvPr>
          <p:cNvSpPr/>
          <p:nvPr/>
        </p:nvSpPr>
        <p:spPr>
          <a:xfrm>
            <a:off x="3567708" y="3192622"/>
            <a:ext cx="2339281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8" b="1" dirty="0">
                <a:latin typeface="Arial" panose="020B0604020202020204" pitchFamily="34" charset="0"/>
                <a:ea typeface="Crimson Pro Semi Bold" pitchFamily="34" charset="-122"/>
                <a:cs typeface="Arial" panose="020B0604020202020204" pitchFamily="34" charset="0"/>
              </a:rPr>
              <a:t>Đảng viên</a:t>
            </a:r>
            <a:endParaRPr lang="en-US" sz="22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3ABD3A8D-F772-DBC2-F6D3-D2659CE01C5D}"/>
              </a:ext>
            </a:extLst>
          </p:cNvPr>
          <p:cNvSpPr/>
          <p:nvPr/>
        </p:nvSpPr>
        <p:spPr>
          <a:xfrm>
            <a:off x="3567708" y="3622774"/>
            <a:ext cx="2339281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Xem danh sách học tập nghị quyết</a:t>
            </a:r>
            <a:endParaRPr lang="en-US" sz="1600" dirty="0"/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CD699743-1145-AE6C-947A-A7EFF9E871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8445" y="2209899"/>
            <a:ext cx="2717205" cy="75604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57D34FC7-E726-A7FA-F377-C77662ADBA26}"/>
              </a:ext>
            </a:extLst>
          </p:cNvPr>
          <p:cNvSpPr/>
          <p:nvPr/>
        </p:nvSpPr>
        <p:spPr>
          <a:xfrm>
            <a:off x="6285012" y="3154958"/>
            <a:ext cx="2339182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8" b="1" dirty="0">
                <a:latin typeface="Arial" panose="020B0604020202020204" pitchFamily="34" charset="0"/>
                <a:ea typeface="Crimson Pro Semi Bold" pitchFamily="34" charset="-122"/>
                <a:cs typeface="Arial" panose="020B0604020202020204" pitchFamily="34" charset="0"/>
              </a:rPr>
              <a:t>Đảng viên</a:t>
            </a:r>
            <a:endParaRPr lang="en-US" sz="22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25B6D0DE-0931-268A-9104-275B72EFD935}"/>
              </a:ext>
            </a:extLst>
          </p:cNvPr>
          <p:cNvSpPr/>
          <p:nvPr/>
        </p:nvSpPr>
        <p:spPr>
          <a:xfrm>
            <a:off x="6285012" y="3622775"/>
            <a:ext cx="233918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Xem chi </a:t>
            </a:r>
            <a:r>
              <a:rPr lang="en-US" sz="16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tiết</a:t>
            </a:r>
            <a:endParaRPr lang="en-US" sz="160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7B065262-C905-7B82-F3B6-DAE603C45DB7}"/>
              </a:ext>
            </a:extLst>
          </p:cNvPr>
          <p:cNvSpPr/>
          <p:nvPr/>
        </p:nvSpPr>
        <p:spPr>
          <a:xfrm>
            <a:off x="6285012" y="4038601"/>
            <a:ext cx="233918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File đính kèm</a:t>
            </a:r>
            <a:endParaRPr lang="en-US" sz="1600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64A580B9-F304-EE07-91E1-128FA83105E5}"/>
              </a:ext>
            </a:extLst>
          </p:cNvPr>
          <p:cNvSpPr/>
          <p:nvPr/>
        </p:nvSpPr>
        <p:spPr>
          <a:xfrm>
            <a:off x="6285012" y="4407099"/>
            <a:ext cx="233918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Danh sách các cuộc thi </a:t>
            </a:r>
            <a:r>
              <a:rPr lang="en-US" sz="16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liên</a:t>
            </a: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6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quan</a:t>
            </a:r>
            <a:endParaRPr lang="en-US" sz="16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endParaRPr>
          </a:p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cs typeface="Heebo" pitchFamily="34" charset="-120"/>
              </a:rPr>
              <a:t>Video</a:t>
            </a: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932D3154-8215-5189-33F0-658587EBF439}"/>
              </a:ext>
            </a:extLst>
          </p:cNvPr>
          <p:cNvSpPr/>
          <p:nvPr/>
        </p:nvSpPr>
        <p:spPr>
          <a:xfrm>
            <a:off x="6285011" y="5339833"/>
            <a:ext cx="233918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Hoàn thành </a:t>
            </a:r>
            <a:endParaRPr lang="en-US" sz="1600" dirty="0"/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2068CB4B-C099-9C26-5831-A579264F0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3206" y="2209899"/>
            <a:ext cx="2717304" cy="75604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 10">
            <a:extLst>
              <a:ext uri="{FF2B5EF4-FFF2-40B4-BE49-F238E27FC236}">
                <a16:creationId xmlns:a16="http://schemas.microsoft.com/office/drawing/2014/main" id="{10D6B304-BF8B-ABF5-EDD7-1B423F254972}"/>
              </a:ext>
            </a:extLst>
          </p:cNvPr>
          <p:cNvSpPr/>
          <p:nvPr/>
        </p:nvSpPr>
        <p:spPr>
          <a:xfrm>
            <a:off x="9002217" y="3154958"/>
            <a:ext cx="2339281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8" b="1" dirty="0">
                <a:latin typeface="Arial" panose="020B0604020202020204" pitchFamily="34" charset="0"/>
                <a:ea typeface="Crimson Pro Semi Bold" pitchFamily="34" charset="-122"/>
                <a:cs typeface="Arial" panose="020B0604020202020204" pitchFamily="34" charset="0"/>
              </a:rPr>
              <a:t>Quản lý đơn vị</a:t>
            </a:r>
            <a:endParaRPr lang="en-US" sz="22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5BF99E13-46FF-8F58-BD3A-185DF9F44922}"/>
              </a:ext>
            </a:extLst>
          </p:cNvPr>
          <p:cNvSpPr/>
          <p:nvPr/>
        </p:nvSpPr>
        <p:spPr>
          <a:xfrm>
            <a:off x="9002217" y="3622774"/>
            <a:ext cx="2339281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Kiểm tra trạng thái của đảng viên</a:t>
            </a:r>
            <a:endParaRPr lang="en-US" sz="1600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57BFBB3E-A3C3-7A16-19D5-1F233C841E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937" y="2209899"/>
            <a:ext cx="2717205" cy="756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5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6F83-93DA-6429-9103-B91CCE29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B7830E0-AD83-1974-2A1B-A1B89C2F482A}"/>
              </a:ext>
            </a:extLst>
          </p:cNvPr>
          <p:cNvSpPr/>
          <p:nvPr/>
        </p:nvSpPr>
        <p:spPr>
          <a:xfrm>
            <a:off x="2019706" y="2665101"/>
            <a:ext cx="3487553" cy="2045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1B0784-DF62-4DD3-DB5E-E98E8FD2A7C5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9E79EBF3-BE19-6ADC-5BCA-E73B5D77C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24E6A5A7-A593-A37A-0DB2-2606E8E4F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C502EA-0F9C-5BDE-2A1E-A6CBD047D880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Baskerville" panose="02020502070401020303"/>
                <a:ea typeface="Arial" panose="020B0604020202020204" pitchFamily="34" charset="0"/>
                <a:cs typeface="Segoe UI" panose="020B0502040204020203" pitchFamily="34" charset="0"/>
              </a:rPr>
              <a:t>ĐÓNG GÓP Ý KIẾN</a:t>
            </a:r>
            <a:endParaRPr lang="en-US" sz="2800" dirty="0">
              <a:solidFill>
                <a:srgbClr val="C00000"/>
              </a:solidFill>
              <a:effectLst/>
              <a:latin typeface="Baskerville" panose="02020502070401020303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83A537-56D5-0A18-91EA-50FD12351DF9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436673E-D16D-3BD3-C9B8-13E9E4C0F6A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39F140FB-F120-469F-D014-C204B7972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5FEF35-5C19-1397-5902-5244BF7DEDCA}"/>
              </a:ext>
            </a:extLst>
          </p:cNvPr>
          <p:cNvGrpSpPr/>
          <p:nvPr/>
        </p:nvGrpSpPr>
        <p:grpSpPr>
          <a:xfrm>
            <a:off x="5473107" y="1454420"/>
            <a:ext cx="691725" cy="249888"/>
            <a:chOff x="6130908" y="3779039"/>
            <a:chExt cx="481263" cy="1828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3EE876-548D-151F-8464-9E61EA6A65C8}"/>
                </a:ext>
              </a:extLst>
            </p:cNvPr>
            <p:cNvCxnSpPr/>
            <p:nvPr/>
          </p:nvCxnSpPr>
          <p:spPr>
            <a:xfrm>
              <a:off x="6130908" y="377903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89098E-3D0D-5DF1-FF42-9B62A75F3E27}"/>
                </a:ext>
              </a:extLst>
            </p:cNvPr>
            <p:cNvCxnSpPr/>
            <p:nvPr/>
          </p:nvCxnSpPr>
          <p:spPr>
            <a:xfrm>
              <a:off x="6130908" y="396191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C76F0B6-9F52-02F6-85FF-5C7703D8E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78" y="2419308"/>
            <a:ext cx="4099520" cy="4099520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id="{097F34CB-EB79-372F-7CA6-2B097FF402D9}"/>
              </a:ext>
            </a:extLst>
          </p:cNvPr>
          <p:cNvSpPr/>
          <p:nvPr/>
        </p:nvSpPr>
        <p:spPr>
          <a:xfrm>
            <a:off x="5048465" y="3663985"/>
            <a:ext cx="567035" cy="254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AE30F2C-57A7-E997-F0FF-6437CBBE9604}"/>
              </a:ext>
            </a:extLst>
          </p:cNvPr>
          <p:cNvSpPr/>
          <p:nvPr/>
        </p:nvSpPr>
        <p:spPr>
          <a:xfrm>
            <a:off x="4719506" y="3499481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F716A634-1031-18C4-AC8B-C1D2E4063517}"/>
              </a:ext>
            </a:extLst>
          </p:cNvPr>
          <p:cNvSpPr/>
          <p:nvPr/>
        </p:nvSpPr>
        <p:spPr>
          <a:xfrm>
            <a:off x="5806298" y="3528948"/>
            <a:ext cx="362634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Đảng viên thực hiện đóng góp ý kiến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4CC2DA21-AC9B-02C3-01E2-6BA313CF8221}"/>
              </a:ext>
            </a:extLst>
          </p:cNvPr>
          <p:cNvSpPr/>
          <p:nvPr/>
        </p:nvSpPr>
        <p:spPr>
          <a:xfrm>
            <a:off x="5048465" y="4420033"/>
            <a:ext cx="567035" cy="254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5489A849-208A-B09E-C6DC-77FCC396A454}"/>
              </a:ext>
            </a:extLst>
          </p:cNvPr>
          <p:cNvSpPr/>
          <p:nvPr/>
        </p:nvSpPr>
        <p:spPr>
          <a:xfrm>
            <a:off x="4719506" y="4255528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0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0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FEC2A664-97C1-53AE-7592-26504EFD3E18}"/>
              </a:ext>
            </a:extLst>
          </p:cNvPr>
          <p:cNvSpPr/>
          <p:nvPr/>
        </p:nvSpPr>
        <p:spPr>
          <a:xfrm>
            <a:off x="5806298" y="4284996"/>
            <a:ext cx="4584303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Quản lý đơn vị xem danh sách đóng góp ý kiến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7E58BC0E-B3E3-3804-0F9C-FBC0F6F0D2AD}"/>
              </a:ext>
            </a:extLst>
          </p:cNvPr>
          <p:cNvSpPr/>
          <p:nvPr/>
        </p:nvSpPr>
        <p:spPr>
          <a:xfrm>
            <a:off x="5048465" y="5176079"/>
            <a:ext cx="567035" cy="254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8A174494-470E-C2D4-960B-ADCF3E712308}"/>
              </a:ext>
            </a:extLst>
          </p:cNvPr>
          <p:cNvSpPr/>
          <p:nvPr/>
        </p:nvSpPr>
        <p:spPr>
          <a:xfrm>
            <a:off x="5806298" y="5041043"/>
            <a:ext cx="4274543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Quản lý đơn vị xem chi tiết đóng góp ý kiến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A3688D-C0D9-837E-8A91-CD58F78D48F6}"/>
              </a:ext>
            </a:extLst>
          </p:cNvPr>
          <p:cNvSpPr txBox="1"/>
          <p:nvPr/>
        </p:nvSpPr>
        <p:spPr>
          <a:xfrm>
            <a:off x="486576" y="1741771"/>
            <a:ext cx="1153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vi-VN" dirty="0"/>
              <a:t>Hệ thống tạo điều kiện thuận lợi để đảng viên có thể chủ động đóng góp ý kiến, góp phần xây dựng tổ chức đảng vững mạnh và nâng cao chất lượng hoạt động, thể hiện tinh thần dân chủ và trách nhiệm.</a:t>
            </a:r>
          </a:p>
          <a:p>
            <a:endParaRPr lang="en-US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5489A849-208A-B09E-C6DC-77FCC396A454}"/>
              </a:ext>
            </a:extLst>
          </p:cNvPr>
          <p:cNvSpPr/>
          <p:nvPr/>
        </p:nvSpPr>
        <p:spPr>
          <a:xfrm>
            <a:off x="4725706" y="5041043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000" dirty="0" smtClean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2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839324" y="2623647"/>
            <a:ext cx="1986926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Tài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khoản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= CCCD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0" y="1504014"/>
            <a:ext cx="8802329" cy="4021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>
              <a:schemeClr val="accent1">
                <a:alpha val="29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865035" y="3231778"/>
            <a:ext cx="1986925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khẩu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865037" y="4981750"/>
            <a:ext cx="1986925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Mã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QR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tải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app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839324" y="4327870"/>
            <a:ext cx="1986925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tin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hỗ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trợ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677275" y="5177281"/>
            <a:ext cx="1162049" cy="2336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543551" y="2922892"/>
            <a:ext cx="4295773" cy="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43551" y="3418192"/>
            <a:ext cx="4295773" cy="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2800350" y="4560741"/>
            <a:ext cx="7038974" cy="653881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57" name="Rectangle 56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870283" y="484985"/>
            <a:ext cx="411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W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eb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tài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khoản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865035" y="3779824"/>
            <a:ext cx="1986925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đăng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nhập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5680364" y="3913492"/>
            <a:ext cx="4158960" cy="109868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3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57" name="Rectangle 56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870283" y="484985"/>
            <a:ext cx="763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lần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đầu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W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eb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tài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khoản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–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chưa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có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số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điện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thoại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7" y="1362142"/>
            <a:ext cx="3342324" cy="424871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2" y="2728005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số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điện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thoại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2" y="3257746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2" y="4087583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lại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433" y="1778289"/>
            <a:ext cx="4056621" cy="325055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10283224" y="3637482"/>
            <a:ext cx="177023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OTP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gửi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về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SĐT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10283223" y="4214271"/>
            <a:ext cx="177023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xác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cập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3142983" y="2933700"/>
            <a:ext cx="640460" cy="2084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20" idx="1"/>
          </p:cNvCxnSpPr>
          <p:nvPr/>
        </p:nvCxnSpPr>
        <p:spPr>
          <a:xfrm>
            <a:off x="3142983" y="3372522"/>
            <a:ext cx="720969" cy="113183"/>
          </a:xfrm>
          <a:prstGeom prst="bentConnector3">
            <a:avLst>
              <a:gd name="adj1" fmla="val 7677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23" idx="1"/>
          </p:cNvCxnSpPr>
          <p:nvPr/>
        </p:nvCxnSpPr>
        <p:spPr>
          <a:xfrm>
            <a:off x="3234192" y="3771192"/>
            <a:ext cx="629760" cy="544350"/>
          </a:xfrm>
          <a:prstGeom prst="bentConnector3">
            <a:avLst>
              <a:gd name="adj1" fmla="val 72586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49742" y="3565236"/>
            <a:ext cx="3094182" cy="5223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>
          <a:xfrm flipV="1">
            <a:off x="9543924" y="3865441"/>
            <a:ext cx="739300" cy="133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30" idx="1"/>
          </p:cNvCxnSpPr>
          <p:nvPr/>
        </p:nvCxnSpPr>
        <p:spPr>
          <a:xfrm flipV="1">
            <a:off x="9938327" y="4442230"/>
            <a:ext cx="344896" cy="227958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4"/>
          <p:cNvSpPr/>
          <p:nvPr/>
        </p:nvSpPr>
        <p:spPr>
          <a:xfrm>
            <a:off x="1565169" y="5842926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15"/>
          <p:cNvSpPr/>
          <p:nvPr/>
        </p:nvSpPr>
        <p:spPr>
          <a:xfrm>
            <a:off x="8104985" y="5842926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2" y="4732100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Tiếp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tục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42" name="Elbow Connector 41"/>
          <p:cNvCxnSpPr>
            <a:endCxn id="59" idx="1"/>
          </p:cNvCxnSpPr>
          <p:nvPr/>
        </p:nvCxnSpPr>
        <p:spPr>
          <a:xfrm flipV="1">
            <a:off x="3343352" y="4960059"/>
            <a:ext cx="520600" cy="366197"/>
          </a:xfrm>
          <a:prstGeom prst="bentConnector3">
            <a:avLst>
              <a:gd name="adj1" fmla="val 6561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5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57" name="Rectangle 56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870283" y="484985"/>
            <a:ext cx="733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lần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đầu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W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eb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tài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khoản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–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đã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có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số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điện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thoại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1" y="2968854"/>
            <a:ext cx="1623352" cy="553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Chỉ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thay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đổi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SĐT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1" y="3652021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1" y="4214270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lại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6880" y="1797608"/>
            <a:ext cx="4056621" cy="325055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10283224" y="3637482"/>
            <a:ext cx="177023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OTP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gửi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về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SĐT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10283223" y="4214271"/>
            <a:ext cx="177023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xác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cập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9742" y="3565236"/>
            <a:ext cx="3094182" cy="5223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>
          <a:xfrm flipV="1">
            <a:off x="9543924" y="3865441"/>
            <a:ext cx="739300" cy="133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30" idx="1"/>
          </p:cNvCxnSpPr>
          <p:nvPr/>
        </p:nvCxnSpPr>
        <p:spPr>
          <a:xfrm flipV="1">
            <a:off x="9938327" y="4442230"/>
            <a:ext cx="344896" cy="227958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4"/>
          <p:cNvSpPr/>
          <p:nvPr/>
        </p:nvSpPr>
        <p:spPr>
          <a:xfrm>
            <a:off x="1565169" y="607532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15"/>
          <p:cNvSpPr/>
          <p:nvPr/>
        </p:nvSpPr>
        <p:spPr>
          <a:xfrm>
            <a:off x="8104985" y="607532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863951" y="5076393"/>
            <a:ext cx="1623352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Tiếp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tục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05" y="1339301"/>
            <a:ext cx="3146101" cy="47028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Elbow Connector 5"/>
          <p:cNvCxnSpPr>
            <a:endCxn id="19" idx="1"/>
          </p:cNvCxnSpPr>
          <p:nvPr/>
        </p:nvCxnSpPr>
        <p:spPr>
          <a:xfrm>
            <a:off x="3261360" y="3245691"/>
            <a:ext cx="602591" cy="1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0" idx="1"/>
          </p:cNvCxnSpPr>
          <p:nvPr/>
        </p:nvCxnSpPr>
        <p:spPr>
          <a:xfrm>
            <a:off x="3246572" y="3878802"/>
            <a:ext cx="617379" cy="11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23" idx="1"/>
          </p:cNvCxnSpPr>
          <p:nvPr/>
        </p:nvCxnSpPr>
        <p:spPr>
          <a:xfrm>
            <a:off x="3246572" y="4307840"/>
            <a:ext cx="617379" cy="13438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59" idx="1"/>
          </p:cNvCxnSpPr>
          <p:nvPr/>
        </p:nvCxnSpPr>
        <p:spPr>
          <a:xfrm flipV="1">
            <a:off x="3337289" y="5304352"/>
            <a:ext cx="526662" cy="480841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0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549082" y="4875911"/>
            <a:ext cx="2083996" cy="4322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Tài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khoản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= CCCD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549083" y="5378777"/>
            <a:ext cx="2083996" cy="4150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VNeID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57" name="Rectangle 56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870283" y="484985"/>
            <a:ext cx="3784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W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eb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VNeID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4073" r="18060"/>
          <a:stretch/>
        </p:blipFill>
        <p:spPr>
          <a:xfrm>
            <a:off x="6191784" y="1217492"/>
            <a:ext cx="4510394" cy="3151308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13" r="20406" b="10250"/>
          <a:stretch/>
        </p:blipFill>
        <p:spPr>
          <a:xfrm>
            <a:off x="870283" y="1222981"/>
            <a:ext cx="4609893" cy="3145819"/>
          </a:xfrm>
          <a:prstGeom prst="roundRect">
            <a:avLst>
              <a:gd name="adj" fmla="val 41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824563" y="5042376"/>
            <a:ext cx="2310248" cy="4322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đăng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VNeID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21" name="Elbow Connector 20"/>
          <p:cNvCxnSpPr>
            <a:endCxn id="25" idx="0"/>
          </p:cNvCxnSpPr>
          <p:nvPr/>
        </p:nvCxnSpPr>
        <p:spPr>
          <a:xfrm rot="5400000">
            <a:off x="1874098" y="3781662"/>
            <a:ext cx="1366303" cy="1155124"/>
          </a:xfrm>
          <a:prstGeom prst="bentConnector3">
            <a:avLst>
              <a:gd name="adj1" fmla="val 6825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8370896" y="3261718"/>
            <a:ext cx="1898345" cy="1330037"/>
          </a:xfrm>
          <a:prstGeom prst="bentConnector3">
            <a:avLst>
              <a:gd name="adj1" fmla="val 8600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7950102" y="4016217"/>
            <a:ext cx="2174617" cy="102334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549082" y="5909973"/>
            <a:ext cx="2083996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đăng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41" name="Elbow Connector 40"/>
          <p:cNvCxnSpPr>
            <a:endCxn id="45" idx="1"/>
          </p:cNvCxnSpPr>
          <p:nvPr/>
        </p:nvCxnSpPr>
        <p:spPr>
          <a:xfrm rot="16200000" flipH="1">
            <a:off x="7720375" y="4300166"/>
            <a:ext cx="2403162" cy="125424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0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53549" y="1196016"/>
            <a:ext cx="2486635" cy="5053465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4"/>
              <a:stretch>
                <a:fillRect l="-182" r="-182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881556" y="1178002"/>
            <a:ext cx="2486635" cy="5053465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5"/>
              <a:stretch>
                <a:fillRect l="-182" r="-18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151817" y="1159989"/>
            <a:ext cx="2486635" cy="5053465"/>
            <a:chOff x="0" y="0"/>
            <a:chExt cx="5001260" cy="10163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6"/>
              <a:stretch>
                <a:fillRect l="-182" r="-18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2717843" y="1627969"/>
            <a:ext cx="660551" cy="660551"/>
          </a:xfrm>
          <a:custGeom>
            <a:avLst/>
            <a:gdLst/>
            <a:ahLst/>
            <a:cxnLst/>
            <a:rect l="l" t="t" r="r" b="b"/>
            <a:pathLst>
              <a:path w="990827" h="990827">
                <a:moveTo>
                  <a:pt x="0" y="0"/>
                </a:moveTo>
                <a:lnTo>
                  <a:pt x="990827" y="0"/>
                </a:lnTo>
                <a:lnTo>
                  <a:pt x="990827" y="990827"/>
                </a:lnTo>
                <a:lnTo>
                  <a:pt x="0" y="990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24235">
            <a:off x="3196490" y="1936137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15" name="Rectangle 14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70283" y="484985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5393D"/>
                </a:solidFill>
                <a:latin typeface=""/>
              </a:rPr>
              <a:t>Cài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đặt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ứng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dụng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STDV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hệ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điều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hành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OS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9988" y="1889051"/>
            <a:ext cx="2153269" cy="6064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/>
          <p:cNvSpPr/>
          <p:nvPr/>
        </p:nvSpPr>
        <p:spPr>
          <a:xfrm rot="1262126">
            <a:off x="6555891" y="2164206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/>
          <p:cNvSpPr/>
          <p:nvPr/>
        </p:nvSpPr>
        <p:spPr>
          <a:xfrm>
            <a:off x="9002995" y="2127689"/>
            <a:ext cx="336793" cy="321662"/>
          </a:xfrm>
          <a:custGeom>
            <a:avLst/>
            <a:gdLst/>
            <a:ahLst/>
            <a:cxnLst/>
            <a:rect l="l" t="t" r="r" b="b"/>
            <a:pathLst>
              <a:path w="990827" h="990827">
                <a:moveTo>
                  <a:pt x="0" y="0"/>
                </a:moveTo>
                <a:lnTo>
                  <a:pt x="990827" y="0"/>
                </a:lnTo>
                <a:lnTo>
                  <a:pt x="990827" y="990827"/>
                </a:lnTo>
                <a:lnTo>
                  <a:pt x="0" y="990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4"/>
          <p:cNvSpPr/>
          <p:nvPr/>
        </p:nvSpPr>
        <p:spPr>
          <a:xfrm>
            <a:off x="2602851" y="6363283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5"/>
          <p:cNvSpPr/>
          <p:nvPr/>
        </p:nvSpPr>
        <p:spPr>
          <a:xfrm>
            <a:off x="5930858" y="6363283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6"/>
          <p:cNvSpPr/>
          <p:nvPr/>
        </p:nvSpPr>
        <p:spPr>
          <a:xfrm>
            <a:off x="9339788" y="63678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0586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53549" y="1196016"/>
            <a:ext cx="2486635" cy="5053465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589" r="-58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881556" y="1178002"/>
            <a:ext cx="2486635" cy="5053465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4"/>
              <a:stretch>
                <a:fillRect l="-182" r="-18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151817" y="1159989"/>
            <a:ext cx="2486635" cy="5053465"/>
            <a:chOff x="0" y="0"/>
            <a:chExt cx="5001260" cy="10163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5"/>
              <a:stretch>
                <a:fillRect l="-182" r="-182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27639" y="1889051"/>
            <a:ext cx="538455" cy="538455"/>
          </a:xfrm>
          <a:custGeom>
            <a:avLst/>
            <a:gdLst/>
            <a:ahLst/>
            <a:cxnLst/>
            <a:rect l="l" t="t" r="r" b="b"/>
            <a:pathLst>
              <a:path w="807682" h="807682">
                <a:moveTo>
                  <a:pt x="0" y="0"/>
                </a:moveTo>
                <a:lnTo>
                  <a:pt x="807682" y="0"/>
                </a:lnTo>
                <a:lnTo>
                  <a:pt x="807682" y="807682"/>
                </a:lnTo>
                <a:lnTo>
                  <a:pt x="0" y="807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24235">
            <a:off x="2913680" y="2038390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5" y="0"/>
                </a:lnTo>
                <a:lnTo>
                  <a:pt x="672325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19" name="Rectangle 18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70283" y="484985"/>
            <a:ext cx="589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5393D"/>
                </a:solidFill>
                <a:latin typeface=""/>
              </a:rPr>
              <a:t>Cài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đặt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ứng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dụng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STDV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hệ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điều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hành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ANDROID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49988" y="1889051"/>
            <a:ext cx="2153269" cy="6064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/>
          <p:cNvSpPr/>
          <p:nvPr/>
        </p:nvSpPr>
        <p:spPr>
          <a:xfrm rot="1262126">
            <a:off x="6555891" y="2164206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4"/>
          <p:cNvSpPr/>
          <p:nvPr/>
        </p:nvSpPr>
        <p:spPr>
          <a:xfrm>
            <a:off x="2602851" y="6363283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5"/>
          <p:cNvSpPr/>
          <p:nvPr/>
        </p:nvSpPr>
        <p:spPr>
          <a:xfrm>
            <a:off x="5930858" y="6363283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6"/>
          <p:cNvSpPr/>
          <p:nvPr/>
        </p:nvSpPr>
        <p:spPr>
          <a:xfrm>
            <a:off x="9339788" y="63678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2"/>
          <p:cNvSpPr/>
          <p:nvPr/>
        </p:nvSpPr>
        <p:spPr>
          <a:xfrm>
            <a:off x="9002995" y="2127689"/>
            <a:ext cx="336793" cy="321662"/>
          </a:xfrm>
          <a:custGeom>
            <a:avLst/>
            <a:gdLst/>
            <a:ahLst/>
            <a:cxnLst/>
            <a:rect l="l" t="t" r="r" b="b"/>
            <a:pathLst>
              <a:path w="990827" h="990827">
                <a:moveTo>
                  <a:pt x="0" y="0"/>
                </a:moveTo>
                <a:lnTo>
                  <a:pt x="990827" y="0"/>
                </a:lnTo>
                <a:lnTo>
                  <a:pt x="990827" y="990827"/>
                </a:lnTo>
                <a:lnTo>
                  <a:pt x="0" y="9908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136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78818" y="1195838"/>
            <a:ext cx="2486635" cy="5053465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182" r="-182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420695" y="1177824"/>
            <a:ext cx="2486635" cy="5053465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4"/>
              <a:stretch>
                <a:fillRect l="-182" r="-18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62762" y="1696044"/>
            <a:ext cx="660551" cy="660551"/>
          </a:xfrm>
          <a:custGeom>
            <a:avLst/>
            <a:gdLst/>
            <a:ahLst/>
            <a:cxnLst/>
            <a:rect l="l" t="t" r="r" b="b"/>
            <a:pathLst>
              <a:path w="990827" h="990827">
                <a:moveTo>
                  <a:pt x="0" y="0"/>
                </a:moveTo>
                <a:lnTo>
                  <a:pt x="990827" y="0"/>
                </a:lnTo>
                <a:lnTo>
                  <a:pt x="990827" y="990827"/>
                </a:lnTo>
                <a:lnTo>
                  <a:pt x="0" y="990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544724">
            <a:off x="2780849" y="2139142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70283" y="484985"/>
            <a:ext cx="407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App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tài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khoản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29" name="Freeform 14"/>
          <p:cNvSpPr/>
          <p:nvPr/>
        </p:nvSpPr>
        <p:spPr>
          <a:xfrm>
            <a:off x="2228120" y="63631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5"/>
          <p:cNvSpPr/>
          <p:nvPr/>
        </p:nvSpPr>
        <p:spPr>
          <a:xfrm>
            <a:off x="5469997" y="63631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8114800" y="3133289"/>
            <a:ext cx="1986926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Tài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khoản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= CCCD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8140511" y="3662221"/>
            <a:ext cx="1986925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khẩu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02400" y="3413760"/>
            <a:ext cx="1612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02400" y="3870960"/>
            <a:ext cx="1612400" cy="10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8140511" y="4239567"/>
            <a:ext cx="1986925" cy="4377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đăng</a:t>
            </a:r>
            <a:r>
              <a:rPr lang="en-US" sz="15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"/>
              </a:rPr>
              <a:t>nhập</a:t>
            </a:r>
            <a:endParaRPr lang="en-VN" sz="15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27" name="Elbow Connector 26"/>
          <p:cNvCxnSpPr>
            <a:endCxn id="53" idx="1"/>
          </p:cNvCxnSpPr>
          <p:nvPr/>
        </p:nvCxnSpPr>
        <p:spPr>
          <a:xfrm>
            <a:off x="6502400" y="4239567"/>
            <a:ext cx="1638111" cy="21889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9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70283" y="484985"/>
            <a:ext cx="758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lần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đầu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App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tài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khoản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–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chưa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có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số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điện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thoại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29" name="Freeform 14"/>
          <p:cNvSpPr/>
          <p:nvPr/>
        </p:nvSpPr>
        <p:spPr>
          <a:xfrm>
            <a:off x="1618520" y="63631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5"/>
          <p:cNvSpPr/>
          <p:nvPr/>
        </p:nvSpPr>
        <p:spPr>
          <a:xfrm>
            <a:off x="6658717" y="63631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2"/>
          <p:cNvGrpSpPr>
            <a:grpSpLocks noChangeAspect="1"/>
          </p:cNvGrpSpPr>
          <p:nvPr/>
        </p:nvGrpSpPr>
        <p:grpSpPr>
          <a:xfrm>
            <a:off x="5803319" y="1262327"/>
            <a:ext cx="2486592" cy="5053376"/>
            <a:chOff x="0" y="0"/>
            <a:chExt cx="5001260" cy="10163810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8"/>
              <a:stretch>
                <a:fillRect l="-45" r="-45"/>
              </a:stretch>
            </a:blipFill>
            <a:ln>
              <a:solidFill>
                <a:schemeClr val="bg1"/>
              </a:solidFill>
            </a:ln>
          </p:spPr>
        </p:sp>
        <p:sp>
          <p:nvSpPr>
            <p:cNvPr id="3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9"/>
              <a:stretch>
                <a:fillRect l="-182" r="-182"/>
              </a:stretch>
            </a:blipFill>
            <a:ln w="12700">
              <a:solidFill>
                <a:schemeClr val="bg1"/>
              </a:solidFill>
            </a:ln>
          </p:spPr>
        </p:sp>
      </p:grpSp>
      <p:sp>
        <p:nvSpPr>
          <p:cNvPr id="43" name="Rectangle 42"/>
          <p:cNvSpPr/>
          <p:nvPr/>
        </p:nvSpPr>
        <p:spPr>
          <a:xfrm>
            <a:off x="6860524" y="1712847"/>
            <a:ext cx="456171" cy="154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92930" y="3684954"/>
            <a:ext cx="1991361" cy="421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"/>
          <p:cNvGrpSpPr>
            <a:grpSpLocks noChangeAspect="1"/>
          </p:cNvGrpSpPr>
          <p:nvPr/>
        </p:nvGrpSpPr>
        <p:grpSpPr>
          <a:xfrm>
            <a:off x="713692" y="1233639"/>
            <a:ext cx="2486548" cy="5053287"/>
            <a:chOff x="0" y="0"/>
            <a:chExt cx="5001260" cy="10163810"/>
          </a:xfrm>
        </p:grpSpPr>
        <p:sp>
          <p:nvSpPr>
            <p:cNvPr id="36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8"/>
              <a:stretch>
                <a:fillRect l="-45" r="-45"/>
              </a:stretch>
            </a:blipFill>
          </p:spPr>
        </p:sp>
        <p:sp>
          <p:nvSpPr>
            <p:cNvPr id="38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10"/>
              <a:stretch>
                <a:fillRect l="-182" r="-182"/>
              </a:stretch>
            </a:blipFill>
          </p:spPr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476129" y="2240325"/>
            <a:ext cx="1827390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số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điện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thoại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476129" y="2770066"/>
            <a:ext cx="1827390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476128" y="3328217"/>
            <a:ext cx="182739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lại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476129" y="3960192"/>
            <a:ext cx="1827390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Tiếp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tục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54960" y="2519401"/>
            <a:ext cx="62116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39" idx="1"/>
          </p:cNvCxnSpPr>
          <p:nvPr/>
        </p:nvCxnSpPr>
        <p:spPr>
          <a:xfrm>
            <a:off x="2854960" y="2998024"/>
            <a:ext cx="621169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41" idx="1"/>
          </p:cNvCxnSpPr>
          <p:nvPr/>
        </p:nvCxnSpPr>
        <p:spPr>
          <a:xfrm>
            <a:off x="2807125" y="3416636"/>
            <a:ext cx="669003" cy="13954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42" idx="1"/>
          </p:cNvCxnSpPr>
          <p:nvPr/>
        </p:nvCxnSpPr>
        <p:spPr>
          <a:xfrm rot="5400000" flipH="1" flipV="1">
            <a:off x="2456262" y="4679893"/>
            <a:ext cx="1511609" cy="528126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22759" y="3650512"/>
            <a:ext cx="213452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OTP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gửi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về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SĐT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22759" y="4261743"/>
            <a:ext cx="213452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xác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cập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28" name="Straight Arrow Connector 27"/>
          <p:cNvCxnSpPr>
            <a:stCxn id="45" idx="3"/>
          </p:cNvCxnSpPr>
          <p:nvPr/>
        </p:nvCxnSpPr>
        <p:spPr>
          <a:xfrm flipV="1">
            <a:off x="8084291" y="3895691"/>
            <a:ext cx="1038468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7852945" y="4489703"/>
            <a:ext cx="1269815" cy="124462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0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2C31634-72DF-8256-A19C-44C6B37DB381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5061C4CF-6CFB-79A3-3CE3-B29307963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3" y="89129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DC0EB8D9-E7B9-9BC7-A338-BCEB13D7D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5D5BD7-F374-22F9-87BD-845ADE934210}"/>
              </a:ext>
            </a:extLst>
          </p:cNvPr>
          <p:cNvSpPr txBox="1"/>
          <p:nvPr/>
        </p:nvSpPr>
        <p:spPr>
          <a:xfrm>
            <a:off x="1780446" y="623607"/>
            <a:ext cx="8621505" cy="596771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solidFill>
                  <a:srgbClr val="C00000"/>
                </a:solidFill>
                <a:latin typeface="Baskerville" panose="02020502070401020303"/>
                <a:ea typeface="Times New Roman" panose="02020603050405020304" pitchFamily="18" charset="0"/>
                <a:cs typeface="Segoe UI" panose="020B0502040204020203" pitchFamily="34" charset="0"/>
              </a:rPr>
              <a:t>SỔ TAY ĐẢNG VIÊN ĐIỆN TỬ</a:t>
            </a:r>
            <a:endParaRPr lang="en-US" sz="3200" dirty="0">
              <a:solidFill>
                <a:srgbClr val="C00000"/>
              </a:solidFill>
              <a:effectLst/>
              <a:latin typeface="Baskerville" panose="02020502070401020303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E5E07C-024B-8DCE-70A5-628FC2701F57}"/>
              </a:ext>
            </a:extLst>
          </p:cNvPr>
          <p:cNvGrpSpPr/>
          <p:nvPr/>
        </p:nvGrpSpPr>
        <p:grpSpPr>
          <a:xfrm>
            <a:off x="3895747" y="1146995"/>
            <a:ext cx="4176155" cy="133350"/>
            <a:chOff x="3799115" y="1519888"/>
            <a:chExt cx="4593771" cy="1333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9F191E-2C96-44EA-067E-34657FEDF899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5BAAF3F-80AC-6F99-E52C-A6F051807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C6ABC5-CE4E-0405-C005-B61F88C67505}"/>
              </a:ext>
            </a:extLst>
          </p:cNvPr>
          <p:cNvGrpSpPr/>
          <p:nvPr/>
        </p:nvGrpSpPr>
        <p:grpSpPr>
          <a:xfrm>
            <a:off x="-10108790" y="2246311"/>
            <a:ext cx="1847434" cy="1636241"/>
            <a:chOff x="3859945" y="2341897"/>
            <a:chExt cx="1847434" cy="1636241"/>
          </a:xfrm>
        </p:grpSpPr>
        <p:pic>
          <p:nvPicPr>
            <p:cNvPr id="20" name="Picture 19" descr="A red and white background&#10;&#10;Description automatically generated">
              <a:extLst>
                <a:ext uri="{FF2B5EF4-FFF2-40B4-BE49-F238E27FC236}">
                  <a16:creationId xmlns:a16="http://schemas.microsoft.com/office/drawing/2014/main" id="{8C170F78-33BD-283A-64C6-3CC5D9BC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45" y="2341897"/>
              <a:ext cx="1847433" cy="1636241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 descr="A group of men in military uniforms&#10;&#10;Description automatically generated">
              <a:extLst>
                <a:ext uri="{FF2B5EF4-FFF2-40B4-BE49-F238E27FC236}">
                  <a16:creationId xmlns:a16="http://schemas.microsoft.com/office/drawing/2014/main" id="{2BA47E02-31C1-F3F2-156F-4C2A2820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" t="4167" r="1144" b="1372"/>
            <a:stretch>
              <a:fillRect/>
            </a:stretch>
          </p:blipFill>
          <p:spPr>
            <a:xfrm>
              <a:off x="3859945" y="2684917"/>
              <a:ext cx="1847434" cy="1198084"/>
            </a:xfrm>
            <a:custGeom>
              <a:avLst/>
              <a:gdLst>
                <a:gd name="connsiteX0" fmla="*/ 101262 w 1847434"/>
                <a:gd name="connsiteY0" fmla="*/ 0 h 1198084"/>
                <a:gd name="connsiteX1" fmla="*/ 1746172 w 1847434"/>
                <a:gd name="connsiteY1" fmla="*/ 0 h 1198084"/>
                <a:gd name="connsiteX2" fmla="*/ 1847434 w 1847434"/>
                <a:gd name="connsiteY2" fmla="*/ 101262 h 1198084"/>
                <a:gd name="connsiteX3" fmla="*/ 1847434 w 1847434"/>
                <a:gd name="connsiteY3" fmla="*/ 1096822 h 1198084"/>
                <a:gd name="connsiteX4" fmla="*/ 1746172 w 1847434"/>
                <a:gd name="connsiteY4" fmla="*/ 1198084 h 1198084"/>
                <a:gd name="connsiteX5" fmla="*/ 101262 w 1847434"/>
                <a:gd name="connsiteY5" fmla="*/ 1198084 h 1198084"/>
                <a:gd name="connsiteX6" fmla="*/ 0 w 1847434"/>
                <a:gd name="connsiteY6" fmla="*/ 1096822 h 1198084"/>
                <a:gd name="connsiteX7" fmla="*/ 0 w 1847434"/>
                <a:gd name="connsiteY7" fmla="*/ 101262 h 1198084"/>
                <a:gd name="connsiteX8" fmla="*/ 101262 w 1847434"/>
                <a:gd name="connsiteY8" fmla="*/ 0 h 119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434" h="1198084">
                  <a:moveTo>
                    <a:pt x="101262" y="0"/>
                  </a:moveTo>
                  <a:lnTo>
                    <a:pt x="1746172" y="0"/>
                  </a:lnTo>
                  <a:cubicBezTo>
                    <a:pt x="1802097" y="0"/>
                    <a:pt x="1847434" y="45337"/>
                    <a:pt x="1847434" y="101262"/>
                  </a:cubicBezTo>
                  <a:lnTo>
                    <a:pt x="1847434" y="1096822"/>
                  </a:lnTo>
                  <a:cubicBezTo>
                    <a:pt x="1847434" y="1152747"/>
                    <a:pt x="1802097" y="1198084"/>
                    <a:pt x="1746172" y="1198084"/>
                  </a:cubicBezTo>
                  <a:lnTo>
                    <a:pt x="101262" y="1198084"/>
                  </a:lnTo>
                  <a:cubicBezTo>
                    <a:pt x="45337" y="1198084"/>
                    <a:pt x="0" y="1152747"/>
                    <a:pt x="0" y="1096822"/>
                  </a:cubicBezTo>
                  <a:lnTo>
                    <a:pt x="0" y="101262"/>
                  </a:lnTo>
                  <a:cubicBezTo>
                    <a:pt x="0" y="45337"/>
                    <a:pt x="45337" y="0"/>
                    <a:pt x="101262" y="0"/>
                  </a:cubicBezTo>
                  <a:close/>
                </a:path>
              </a:pathLst>
            </a:custGeom>
            <a:effectLst>
              <a:outerShdw blurRad="25400" dist="12700" dir="2700000" algn="tl" rotWithShape="0">
                <a:prstClr val="black">
                  <a:alpha val="22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999DCF-E6F0-9569-88FF-38D1017E1252}"/>
                </a:ext>
              </a:extLst>
            </p:cNvPr>
            <p:cNvSpPr txBox="1"/>
            <p:nvPr/>
          </p:nvSpPr>
          <p:spPr>
            <a:xfrm>
              <a:off x="3900602" y="2360946"/>
              <a:ext cx="4171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>
                  <a:solidFill>
                    <a:schemeClr val="bg1"/>
                  </a:solidFill>
                  <a:latin typeface="SVN-Gilroy XBold" panose="00000900000000000000" pitchFamily="50" charset="0"/>
                </a:rPr>
                <a:t>04</a:t>
              </a:r>
              <a:endParaRPr lang="vi-VN" sz="15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1F74C7-A9DA-3302-F30A-F20A6DA664EC}"/>
              </a:ext>
            </a:extLst>
          </p:cNvPr>
          <p:cNvGrpSpPr/>
          <p:nvPr/>
        </p:nvGrpSpPr>
        <p:grpSpPr>
          <a:xfrm>
            <a:off x="-13935937" y="2246311"/>
            <a:ext cx="1847434" cy="1636241"/>
            <a:chOff x="3859945" y="2341897"/>
            <a:chExt cx="1847434" cy="1636241"/>
          </a:xfrm>
        </p:grpSpPr>
        <p:pic>
          <p:nvPicPr>
            <p:cNvPr id="29" name="Picture 28" descr="A red and white background&#10;&#10;Description automatically generated">
              <a:extLst>
                <a:ext uri="{FF2B5EF4-FFF2-40B4-BE49-F238E27FC236}">
                  <a16:creationId xmlns:a16="http://schemas.microsoft.com/office/drawing/2014/main" id="{A336DC0A-508E-7A6C-200E-353B17113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45" y="2341897"/>
              <a:ext cx="1847433" cy="1636241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48549A-1C27-C7CD-2E5A-112BCC0F0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" r="824"/>
            <a:stretch/>
          </p:blipFill>
          <p:spPr>
            <a:xfrm>
              <a:off x="3859945" y="2684917"/>
              <a:ext cx="1847434" cy="1198084"/>
            </a:xfrm>
            <a:custGeom>
              <a:avLst/>
              <a:gdLst>
                <a:gd name="connsiteX0" fmla="*/ 101262 w 1847434"/>
                <a:gd name="connsiteY0" fmla="*/ 0 h 1198084"/>
                <a:gd name="connsiteX1" fmla="*/ 1746172 w 1847434"/>
                <a:gd name="connsiteY1" fmla="*/ 0 h 1198084"/>
                <a:gd name="connsiteX2" fmla="*/ 1847434 w 1847434"/>
                <a:gd name="connsiteY2" fmla="*/ 101262 h 1198084"/>
                <a:gd name="connsiteX3" fmla="*/ 1847434 w 1847434"/>
                <a:gd name="connsiteY3" fmla="*/ 1096822 h 1198084"/>
                <a:gd name="connsiteX4" fmla="*/ 1746172 w 1847434"/>
                <a:gd name="connsiteY4" fmla="*/ 1198084 h 1198084"/>
                <a:gd name="connsiteX5" fmla="*/ 101262 w 1847434"/>
                <a:gd name="connsiteY5" fmla="*/ 1198084 h 1198084"/>
                <a:gd name="connsiteX6" fmla="*/ 0 w 1847434"/>
                <a:gd name="connsiteY6" fmla="*/ 1096822 h 1198084"/>
                <a:gd name="connsiteX7" fmla="*/ 0 w 1847434"/>
                <a:gd name="connsiteY7" fmla="*/ 101262 h 1198084"/>
                <a:gd name="connsiteX8" fmla="*/ 101262 w 1847434"/>
                <a:gd name="connsiteY8" fmla="*/ 0 h 119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434" h="1198084">
                  <a:moveTo>
                    <a:pt x="101262" y="0"/>
                  </a:moveTo>
                  <a:lnTo>
                    <a:pt x="1746172" y="0"/>
                  </a:lnTo>
                  <a:cubicBezTo>
                    <a:pt x="1802097" y="0"/>
                    <a:pt x="1847434" y="45337"/>
                    <a:pt x="1847434" y="101262"/>
                  </a:cubicBezTo>
                  <a:lnTo>
                    <a:pt x="1847434" y="1096822"/>
                  </a:lnTo>
                  <a:cubicBezTo>
                    <a:pt x="1847434" y="1152747"/>
                    <a:pt x="1802097" y="1198084"/>
                    <a:pt x="1746172" y="1198084"/>
                  </a:cubicBezTo>
                  <a:lnTo>
                    <a:pt x="101262" y="1198084"/>
                  </a:lnTo>
                  <a:cubicBezTo>
                    <a:pt x="45337" y="1198084"/>
                    <a:pt x="0" y="1152747"/>
                    <a:pt x="0" y="1096822"/>
                  </a:cubicBezTo>
                  <a:lnTo>
                    <a:pt x="0" y="101262"/>
                  </a:lnTo>
                  <a:cubicBezTo>
                    <a:pt x="0" y="45337"/>
                    <a:pt x="45337" y="0"/>
                    <a:pt x="101262" y="0"/>
                  </a:cubicBezTo>
                  <a:close/>
                </a:path>
              </a:pathLst>
            </a:custGeom>
            <a:effectLst>
              <a:outerShdw blurRad="25400" dist="12700" dir="2700000" algn="tl" rotWithShape="0">
                <a:prstClr val="black">
                  <a:alpha val="22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FD138-5E4D-77F9-2BD6-6535394F3585}"/>
                </a:ext>
              </a:extLst>
            </p:cNvPr>
            <p:cNvSpPr txBox="1"/>
            <p:nvPr/>
          </p:nvSpPr>
          <p:spPr>
            <a:xfrm>
              <a:off x="3900602" y="2360946"/>
              <a:ext cx="4171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>
                  <a:solidFill>
                    <a:schemeClr val="bg1"/>
                  </a:solidFill>
                  <a:latin typeface="SVN-Gilroy XBold" panose="00000900000000000000" pitchFamily="50" charset="0"/>
                </a:rPr>
                <a:t>03</a:t>
              </a:r>
              <a:endParaRPr lang="vi-VN" sz="15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CB6543-0E17-E47D-83F0-798F5E4DF36C}"/>
              </a:ext>
            </a:extLst>
          </p:cNvPr>
          <p:cNvGrpSpPr/>
          <p:nvPr/>
        </p:nvGrpSpPr>
        <p:grpSpPr>
          <a:xfrm>
            <a:off x="-7173497" y="2246311"/>
            <a:ext cx="1847434" cy="1636241"/>
            <a:chOff x="3859945" y="2341897"/>
            <a:chExt cx="1847434" cy="1636241"/>
          </a:xfrm>
        </p:grpSpPr>
        <p:pic>
          <p:nvPicPr>
            <p:cNvPr id="35" name="Picture 34" descr="A red and white background&#10;&#10;Description automatically generated">
              <a:extLst>
                <a:ext uri="{FF2B5EF4-FFF2-40B4-BE49-F238E27FC236}">
                  <a16:creationId xmlns:a16="http://schemas.microsoft.com/office/drawing/2014/main" id="{6219ADF3-4FE4-FD85-46AF-DA640FBF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45" y="2341897"/>
              <a:ext cx="1847433" cy="1636241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CCB798-8F79-2344-E9CF-5128A7E50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" b="1410"/>
            <a:stretch/>
          </p:blipFill>
          <p:spPr>
            <a:xfrm>
              <a:off x="3859945" y="2684917"/>
              <a:ext cx="1847434" cy="1198084"/>
            </a:xfrm>
            <a:custGeom>
              <a:avLst/>
              <a:gdLst>
                <a:gd name="connsiteX0" fmla="*/ 101262 w 1847434"/>
                <a:gd name="connsiteY0" fmla="*/ 0 h 1198084"/>
                <a:gd name="connsiteX1" fmla="*/ 1746172 w 1847434"/>
                <a:gd name="connsiteY1" fmla="*/ 0 h 1198084"/>
                <a:gd name="connsiteX2" fmla="*/ 1847434 w 1847434"/>
                <a:gd name="connsiteY2" fmla="*/ 101262 h 1198084"/>
                <a:gd name="connsiteX3" fmla="*/ 1847434 w 1847434"/>
                <a:gd name="connsiteY3" fmla="*/ 1096822 h 1198084"/>
                <a:gd name="connsiteX4" fmla="*/ 1746172 w 1847434"/>
                <a:gd name="connsiteY4" fmla="*/ 1198084 h 1198084"/>
                <a:gd name="connsiteX5" fmla="*/ 101262 w 1847434"/>
                <a:gd name="connsiteY5" fmla="*/ 1198084 h 1198084"/>
                <a:gd name="connsiteX6" fmla="*/ 0 w 1847434"/>
                <a:gd name="connsiteY6" fmla="*/ 1096822 h 1198084"/>
                <a:gd name="connsiteX7" fmla="*/ 0 w 1847434"/>
                <a:gd name="connsiteY7" fmla="*/ 101262 h 1198084"/>
                <a:gd name="connsiteX8" fmla="*/ 101262 w 1847434"/>
                <a:gd name="connsiteY8" fmla="*/ 0 h 119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434" h="1198084">
                  <a:moveTo>
                    <a:pt x="101262" y="0"/>
                  </a:moveTo>
                  <a:lnTo>
                    <a:pt x="1746172" y="0"/>
                  </a:lnTo>
                  <a:cubicBezTo>
                    <a:pt x="1802097" y="0"/>
                    <a:pt x="1847434" y="45337"/>
                    <a:pt x="1847434" y="101262"/>
                  </a:cubicBezTo>
                  <a:lnTo>
                    <a:pt x="1847434" y="1096822"/>
                  </a:lnTo>
                  <a:cubicBezTo>
                    <a:pt x="1847434" y="1152747"/>
                    <a:pt x="1802097" y="1198084"/>
                    <a:pt x="1746172" y="1198084"/>
                  </a:cubicBezTo>
                  <a:lnTo>
                    <a:pt x="101262" y="1198084"/>
                  </a:lnTo>
                  <a:cubicBezTo>
                    <a:pt x="45337" y="1198084"/>
                    <a:pt x="0" y="1152747"/>
                    <a:pt x="0" y="1096822"/>
                  </a:cubicBezTo>
                  <a:lnTo>
                    <a:pt x="0" y="101262"/>
                  </a:lnTo>
                  <a:cubicBezTo>
                    <a:pt x="0" y="45337"/>
                    <a:pt x="45337" y="0"/>
                    <a:pt x="101262" y="0"/>
                  </a:cubicBezTo>
                  <a:close/>
                </a:path>
              </a:pathLst>
            </a:custGeom>
            <a:effectLst>
              <a:outerShdw blurRad="25400" dist="12700" dir="2700000" algn="tl" rotWithShape="0">
                <a:prstClr val="black">
                  <a:alpha val="22000"/>
                </a:prstClr>
              </a:outerShdw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B978D8-3FE4-AD16-D6FF-14B42BC6CBBA}"/>
                </a:ext>
              </a:extLst>
            </p:cNvPr>
            <p:cNvSpPr txBox="1"/>
            <p:nvPr/>
          </p:nvSpPr>
          <p:spPr>
            <a:xfrm>
              <a:off x="3900602" y="2360946"/>
              <a:ext cx="4171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>
                  <a:solidFill>
                    <a:schemeClr val="bg1"/>
                  </a:solidFill>
                  <a:latin typeface="SVN-Gilroy XBold" panose="00000900000000000000" pitchFamily="50" charset="0"/>
                </a:rPr>
                <a:t>05</a:t>
              </a:r>
              <a:endParaRPr lang="vi-VN" sz="15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7A2BAC4-576D-3F4E-3986-68DB2F9366C0}"/>
              </a:ext>
            </a:extLst>
          </p:cNvPr>
          <p:cNvGrpSpPr/>
          <p:nvPr/>
        </p:nvGrpSpPr>
        <p:grpSpPr>
          <a:xfrm>
            <a:off x="-4859055" y="2246311"/>
            <a:ext cx="1847434" cy="1636241"/>
            <a:chOff x="3859945" y="2341897"/>
            <a:chExt cx="1847434" cy="1636241"/>
          </a:xfrm>
        </p:grpSpPr>
        <p:pic>
          <p:nvPicPr>
            <p:cNvPr id="50" name="Picture 49" descr="A red and white background&#10;&#10;Description automatically generated">
              <a:extLst>
                <a:ext uri="{FF2B5EF4-FFF2-40B4-BE49-F238E27FC236}">
                  <a16:creationId xmlns:a16="http://schemas.microsoft.com/office/drawing/2014/main" id="{06300FDD-5AB5-DE36-B1E0-DBC139FC7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945" y="2341897"/>
              <a:ext cx="1847433" cy="1636241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2BE6C1-890D-5ACA-9075-19183B16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" b="1166"/>
            <a:stretch/>
          </p:blipFill>
          <p:spPr>
            <a:xfrm>
              <a:off x="3859945" y="2684917"/>
              <a:ext cx="1847434" cy="1198084"/>
            </a:xfrm>
            <a:custGeom>
              <a:avLst/>
              <a:gdLst>
                <a:gd name="connsiteX0" fmla="*/ 101262 w 1847434"/>
                <a:gd name="connsiteY0" fmla="*/ 0 h 1198084"/>
                <a:gd name="connsiteX1" fmla="*/ 1746172 w 1847434"/>
                <a:gd name="connsiteY1" fmla="*/ 0 h 1198084"/>
                <a:gd name="connsiteX2" fmla="*/ 1847434 w 1847434"/>
                <a:gd name="connsiteY2" fmla="*/ 101262 h 1198084"/>
                <a:gd name="connsiteX3" fmla="*/ 1847434 w 1847434"/>
                <a:gd name="connsiteY3" fmla="*/ 1096822 h 1198084"/>
                <a:gd name="connsiteX4" fmla="*/ 1746172 w 1847434"/>
                <a:gd name="connsiteY4" fmla="*/ 1198084 h 1198084"/>
                <a:gd name="connsiteX5" fmla="*/ 101262 w 1847434"/>
                <a:gd name="connsiteY5" fmla="*/ 1198084 h 1198084"/>
                <a:gd name="connsiteX6" fmla="*/ 0 w 1847434"/>
                <a:gd name="connsiteY6" fmla="*/ 1096822 h 1198084"/>
                <a:gd name="connsiteX7" fmla="*/ 0 w 1847434"/>
                <a:gd name="connsiteY7" fmla="*/ 101262 h 1198084"/>
                <a:gd name="connsiteX8" fmla="*/ 101262 w 1847434"/>
                <a:gd name="connsiteY8" fmla="*/ 0 h 119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434" h="1198084">
                  <a:moveTo>
                    <a:pt x="101262" y="0"/>
                  </a:moveTo>
                  <a:lnTo>
                    <a:pt x="1746172" y="0"/>
                  </a:lnTo>
                  <a:cubicBezTo>
                    <a:pt x="1802097" y="0"/>
                    <a:pt x="1847434" y="45337"/>
                    <a:pt x="1847434" y="101262"/>
                  </a:cubicBezTo>
                  <a:lnTo>
                    <a:pt x="1847434" y="1096822"/>
                  </a:lnTo>
                  <a:cubicBezTo>
                    <a:pt x="1847434" y="1152747"/>
                    <a:pt x="1802097" y="1198084"/>
                    <a:pt x="1746172" y="1198084"/>
                  </a:cubicBezTo>
                  <a:lnTo>
                    <a:pt x="101262" y="1198084"/>
                  </a:lnTo>
                  <a:cubicBezTo>
                    <a:pt x="45337" y="1198084"/>
                    <a:pt x="0" y="1152747"/>
                    <a:pt x="0" y="1096822"/>
                  </a:cubicBezTo>
                  <a:lnTo>
                    <a:pt x="0" y="101262"/>
                  </a:lnTo>
                  <a:cubicBezTo>
                    <a:pt x="0" y="45337"/>
                    <a:pt x="45337" y="0"/>
                    <a:pt x="101262" y="0"/>
                  </a:cubicBezTo>
                  <a:close/>
                </a:path>
              </a:pathLst>
            </a:custGeom>
            <a:effectLst>
              <a:outerShdw blurRad="25400" dist="12700" dir="2700000" algn="tl" rotWithShape="0">
                <a:prstClr val="black">
                  <a:alpha val="22000"/>
                </a:prstClr>
              </a:outerShd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F83C8C-1F37-455C-B514-D2AAC1B87812}"/>
                </a:ext>
              </a:extLst>
            </p:cNvPr>
            <p:cNvSpPr txBox="1"/>
            <p:nvPr/>
          </p:nvSpPr>
          <p:spPr>
            <a:xfrm>
              <a:off x="3900602" y="2360946"/>
              <a:ext cx="4171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>
                  <a:solidFill>
                    <a:schemeClr val="bg1"/>
                  </a:solidFill>
                  <a:latin typeface="SVN-Gilroy XBold" panose="00000900000000000000" pitchFamily="50" charset="0"/>
                </a:rPr>
                <a:t>06</a:t>
              </a:r>
              <a:endParaRPr lang="vi-VN" sz="1500" i="1">
                <a:solidFill>
                  <a:schemeClr val="bg1"/>
                </a:solidFill>
              </a:endParaRPr>
            </a:p>
          </p:txBody>
        </p:sp>
      </p:grpSp>
      <p:pic>
        <p:nvPicPr>
          <p:cNvPr id="70" name="Picture 69" descr="A yellow gear with red outline&#10;&#10;Description automatically generated">
            <a:extLst>
              <a:ext uri="{FF2B5EF4-FFF2-40B4-BE49-F238E27FC236}">
                <a16:creationId xmlns:a16="http://schemas.microsoft.com/office/drawing/2014/main" id="{0BC5337C-4927-B2A3-4A5E-2F34D3CDE8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003">
            <a:off x="15344128" y="3835326"/>
            <a:ext cx="295360" cy="297356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 descr="A yellow gear with red outline&#10;&#10;Description automatically generated">
            <a:extLst>
              <a:ext uri="{FF2B5EF4-FFF2-40B4-BE49-F238E27FC236}">
                <a16:creationId xmlns:a16="http://schemas.microsoft.com/office/drawing/2014/main" id="{5ED173EC-47F4-C731-50B6-6EA2D6B3D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003">
            <a:off x="15892197" y="3835326"/>
            <a:ext cx="295360" cy="297356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A yellow gear with red outline&#10;&#10;Description automatically generated">
            <a:extLst>
              <a:ext uri="{FF2B5EF4-FFF2-40B4-BE49-F238E27FC236}">
                <a16:creationId xmlns:a16="http://schemas.microsoft.com/office/drawing/2014/main" id="{FB583C5B-EB2A-5C30-101C-8300132A11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003">
            <a:off x="16333602" y="3835326"/>
            <a:ext cx="295360" cy="297356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 descr="A yellow gear with red outline&#10;&#10;Description automatically generated">
            <a:extLst>
              <a:ext uri="{FF2B5EF4-FFF2-40B4-BE49-F238E27FC236}">
                <a16:creationId xmlns:a16="http://schemas.microsoft.com/office/drawing/2014/main" id="{900B4A75-071D-9228-B9A7-3B24A5946C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003">
            <a:off x="17140794" y="3835325"/>
            <a:ext cx="295360" cy="297356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D0B6C99B-400C-6D0F-8723-A5B7A3CA7077}"/>
              </a:ext>
            </a:extLst>
          </p:cNvPr>
          <p:cNvGrpSpPr/>
          <p:nvPr/>
        </p:nvGrpSpPr>
        <p:grpSpPr>
          <a:xfrm>
            <a:off x="15687777" y="4291059"/>
            <a:ext cx="2368701" cy="1970039"/>
            <a:chOff x="856525" y="4189461"/>
            <a:chExt cx="2368701" cy="197003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DB80FF7-AA77-D4C7-6CFE-4F113CAC5555}"/>
                </a:ext>
              </a:extLst>
            </p:cNvPr>
            <p:cNvSpPr txBox="1"/>
            <p:nvPr/>
          </p:nvSpPr>
          <p:spPr>
            <a:xfrm>
              <a:off x="1130005" y="4189461"/>
              <a:ext cx="1936749" cy="319773"/>
            </a:xfrm>
            <a:prstGeom prst="rect">
              <a:avLst/>
            </a:prstGeom>
            <a:noFill/>
          </p:spPr>
          <p:txBody>
            <a:bodyPr wrap="none" lIns="91440" tIns="45720" rIns="91440" bIns="57600" rtlCol="0">
              <a:spAutoFit/>
            </a:bodyPr>
            <a:lstStyle/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HỢP TÁC QUỐC TẾ</a:t>
              </a:r>
              <a:endParaRPr lang="vi-VN" sz="1400" b="1">
                <a:gradFill>
                  <a:gsLst>
                    <a:gs pos="100000">
                      <a:srgbClr val="B41E23"/>
                    </a:gs>
                    <a:gs pos="0">
                      <a:srgbClr val="B41E23"/>
                    </a:gs>
                  </a:gsLst>
                  <a:lin ang="5400000" scaled="1"/>
                </a:gra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EE34CA-A6CD-BF35-1578-5942F39ED37F}"/>
                </a:ext>
              </a:extLst>
            </p:cNvPr>
            <p:cNvSpPr txBox="1"/>
            <p:nvPr/>
          </p:nvSpPr>
          <p:spPr>
            <a:xfrm>
              <a:off x="856525" y="4528284"/>
              <a:ext cx="23687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Đã đạt được nhiều kết quả quan trọng, góp phần củng cố vị thế của Đảng Cộng sản Việt Nam trên trường quốc tế.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Mở rộng quan hệ hợp tác với các đảng cộng sản, đảng công nhân và các tổ chức chính trị tiến bộ trên thế giới.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Góp phần vào hòa bình, ổn định, hợp tác và phát triển trên thế giới.</a:t>
              </a:r>
              <a:endParaRPr lang="vi-VN" sz="1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641CD23-E8E0-B72A-E15A-5B1C16B78131}"/>
              </a:ext>
            </a:extLst>
          </p:cNvPr>
          <p:cNvGrpSpPr/>
          <p:nvPr/>
        </p:nvGrpSpPr>
        <p:grpSpPr>
          <a:xfrm>
            <a:off x="19209710" y="4241411"/>
            <a:ext cx="2440993" cy="1497918"/>
            <a:chOff x="3602310" y="4139813"/>
            <a:chExt cx="2440993" cy="149791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CCC381-2ABE-54C6-6008-EE5A1791B81F}"/>
                </a:ext>
              </a:extLst>
            </p:cNvPr>
            <p:cNvSpPr txBox="1"/>
            <p:nvPr/>
          </p:nvSpPr>
          <p:spPr>
            <a:xfrm>
              <a:off x="3609624" y="4139813"/>
              <a:ext cx="2433679" cy="535216"/>
            </a:xfrm>
            <a:prstGeom prst="rect">
              <a:avLst/>
            </a:prstGeom>
            <a:noFill/>
          </p:spPr>
          <p:txBody>
            <a:bodyPr wrap="square" lIns="91440" tIns="45720" rIns="91440" bIns="57600" rtlCol="0">
              <a:spAutoFit/>
            </a:bodyPr>
            <a:lstStyle/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CÔNG TÁC</a:t>
              </a:r>
            </a:p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 ĐẢM BẢO CHẤT LƯỢNG</a:t>
              </a:r>
              <a:endParaRPr lang="vi-VN" sz="1400" b="1">
                <a:gradFill>
                  <a:gsLst>
                    <a:gs pos="100000">
                      <a:srgbClr val="B41E23"/>
                    </a:gs>
                    <a:gs pos="0">
                      <a:srgbClr val="B41E23"/>
                    </a:gs>
                  </a:gsLst>
                  <a:lin ang="5400000" scaled="1"/>
                </a:gra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E9C978A-6F48-B3A4-4940-DB9681398169}"/>
                </a:ext>
              </a:extLst>
            </p:cNvPr>
            <p:cNvSpPr txBox="1"/>
            <p:nvPr/>
          </p:nvSpPr>
          <p:spPr>
            <a:xfrm>
              <a:off x="3602310" y="4622068"/>
              <a:ext cx="23687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Chất lượng đội ngũ đảng viên được nâng lên.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Đảng ngày càng trong sạch, vững mạnh.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Nâng cao niềm tin của nhân dân đối với Đảng.</a:t>
              </a:r>
              <a:endParaRPr lang="vi-VN" sz="1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D47ECF-8E50-48DD-6F74-400A5B9971D4}"/>
              </a:ext>
            </a:extLst>
          </p:cNvPr>
          <p:cNvGrpSpPr/>
          <p:nvPr/>
        </p:nvGrpSpPr>
        <p:grpSpPr>
          <a:xfrm>
            <a:off x="22625318" y="4291059"/>
            <a:ext cx="2433679" cy="1756046"/>
            <a:chOff x="6223351" y="4189461"/>
            <a:chExt cx="2433679" cy="175604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D404FC2-9220-1B65-E792-43B6BC8E87C2}"/>
                </a:ext>
              </a:extLst>
            </p:cNvPr>
            <p:cNvSpPr txBox="1"/>
            <p:nvPr/>
          </p:nvSpPr>
          <p:spPr>
            <a:xfrm>
              <a:off x="6223351" y="4189461"/>
              <a:ext cx="2433679" cy="319773"/>
            </a:xfrm>
            <a:prstGeom prst="rect">
              <a:avLst/>
            </a:prstGeom>
            <a:noFill/>
          </p:spPr>
          <p:txBody>
            <a:bodyPr wrap="square" lIns="91440" tIns="45720" rIns="91440" bIns="57600" rtlCol="0">
              <a:spAutoFit/>
            </a:bodyPr>
            <a:lstStyle/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 CÔNG TÁC SINH VIÊN</a:t>
              </a:r>
              <a:endParaRPr lang="vi-VN" sz="1400" b="1">
                <a:gradFill>
                  <a:gsLst>
                    <a:gs pos="100000">
                      <a:srgbClr val="B41E23"/>
                    </a:gs>
                    <a:gs pos="0">
                      <a:srgbClr val="B41E23"/>
                    </a:gs>
                  </a:gsLst>
                  <a:lin ang="5400000" scaled="1"/>
                </a:gra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2DB5436-1DDF-0887-C09B-9F9B18944A7F}"/>
                </a:ext>
              </a:extLst>
            </p:cNvPr>
            <p:cNvSpPr txBox="1"/>
            <p:nvPr/>
          </p:nvSpPr>
          <p:spPr>
            <a:xfrm>
              <a:off x="6252153" y="4622068"/>
              <a:ext cx="23687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Đã kết nạp nhiều sinh viên ưu tú vào Đảng.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Nâng cao vai trò, trách nhiệm của sinh viên trong học tập, nghiên cứu khoa học và các hoạt động xã hội.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Góp phần xây dựng Đảng trong sạch, vững mạnh.</a:t>
              </a:r>
              <a:endParaRPr lang="vi-VN" sz="1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A3C932C-2479-7AFA-86C1-B582B02312AF}"/>
              </a:ext>
            </a:extLst>
          </p:cNvPr>
          <p:cNvGrpSpPr/>
          <p:nvPr/>
        </p:nvGrpSpPr>
        <p:grpSpPr>
          <a:xfrm>
            <a:off x="26361878" y="4233016"/>
            <a:ext cx="2433679" cy="1459458"/>
            <a:chOff x="8867325" y="4131418"/>
            <a:chExt cx="2433679" cy="14594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19C49F2-BB3E-594D-A349-7919FE7769CA}"/>
                </a:ext>
              </a:extLst>
            </p:cNvPr>
            <p:cNvSpPr txBox="1"/>
            <p:nvPr/>
          </p:nvSpPr>
          <p:spPr>
            <a:xfrm>
              <a:off x="8867325" y="4131418"/>
              <a:ext cx="2433679" cy="750660"/>
            </a:xfrm>
            <a:prstGeom prst="rect">
              <a:avLst/>
            </a:prstGeom>
            <a:noFill/>
          </p:spPr>
          <p:txBody>
            <a:bodyPr wrap="square" lIns="91440" tIns="45720" rIns="91440" bIns="57600" rtlCol="0">
              <a:spAutoFit/>
            </a:bodyPr>
            <a:lstStyle/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 CÔNG TÁC</a:t>
              </a:r>
            </a:p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KẾ HOẠCH – TÀI CHÍNH</a:t>
              </a:r>
            </a:p>
            <a:p>
              <a:pPr algn="ctr"/>
              <a:r>
                <a:rPr lang="en-US" sz="1400" b="1">
                  <a:gradFill>
                    <a:gsLst>
                      <a:gs pos="100000">
                        <a:srgbClr val="B41E23"/>
                      </a:gs>
                      <a:gs pos="0">
                        <a:srgbClr val="B41E23"/>
                      </a:gs>
                    </a:gsLst>
                    <a:lin ang="5400000" scaled="1"/>
                  </a:gradFill>
                  <a:latin typeface="Baskerville" panose="02020502070401020303" pitchFamily="18" charset="0"/>
                  <a:ea typeface="Baskerville" panose="02020502070401020303" pitchFamily="18" charset="0"/>
                </a:rPr>
                <a:t>&amp; CƠ SỎ VẬT CHẤT</a:t>
              </a:r>
              <a:endParaRPr lang="vi-VN" sz="1400" b="1">
                <a:gradFill>
                  <a:gsLst>
                    <a:gs pos="100000">
                      <a:srgbClr val="B41E23"/>
                    </a:gs>
                    <a:gs pos="0">
                      <a:srgbClr val="B41E23"/>
                    </a:gs>
                  </a:gsLst>
                  <a:lin ang="5400000" scaled="1"/>
                </a:gra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7921BE-E0ED-CF06-A832-BB577FD354F5}"/>
                </a:ext>
              </a:extLst>
            </p:cNvPr>
            <p:cNvSpPr txBox="1"/>
            <p:nvPr/>
          </p:nvSpPr>
          <p:spPr>
            <a:xfrm>
              <a:off x="8897777" y="4882990"/>
              <a:ext cx="2368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Đã đảm bảo nguồn lực tài chính cho hoạt động của Đảng.</a:t>
              </a:r>
            </a:p>
            <a:p>
              <a:pPr marL="171450" indent="-171450">
                <a:buClr>
                  <a:srgbClr val="B41E23"/>
                </a:buClr>
                <a:buFont typeface="Wingdings" panose="05000000000000000000" pitchFamily="2" charset="2"/>
                <a:buChar char="§"/>
              </a:pPr>
              <a:r>
                <a:rPr lang="vi-VN" sz="1000">
                  <a:solidFill>
                    <a:schemeClr val="bg2">
                      <a:lumMod val="25000"/>
                    </a:schemeClr>
                  </a:solidFill>
                  <a:latin typeface="SVN-Gilroy" panose="00000500000000000000" pitchFamily="50" charset="0"/>
                </a:rPr>
                <a:t>Sử dụng hiệu quả nguồn tài chính và cơ sở vật chất của Đảng.</a:t>
              </a:r>
              <a:endParaRPr lang="vi-VN" sz="10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7" name="Google Shape;402;p38">
            <a:extLst>
              <a:ext uri="{FF2B5EF4-FFF2-40B4-BE49-F238E27FC236}">
                <a16:creationId xmlns:a16="http://schemas.microsoft.com/office/drawing/2014/main" id="{77C2F159-04C1-E33C-4D52-CEFE0FB5270E}"/>
              </a:ext>
            </a:extLst>
          </p:cNvPr>
          <p:cNvSpPr txBox="1"/>
          <p:nvPr/>
        </p:nvSpPr>
        <p:spPr>
          <a:xfrm>
            <a:off x="333907" y="2027111"/>
            <a:ext cx="4698938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4000" b="1" dirty="0">
                <a:solidFill>
                  <a:srgbClr val="EB0033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NỘI DUNG CHÍNH</a:t>
            </a:r>
            <a:endParaRPr sz="4000" b="1" dirty="0">
              <a:solidFill>
                <a:srgbClr val="EB0033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46C223-A9A5-E831-FEF3-F8FE039E2A09}"/>
              </a:ext>
            </a:extLst>
          </p:cNvPr>
          <p:cNvSpPr/>
          <p:nvPr/>
        </p:nvSpPr>
        <p:spPr>
          <a:xfrm>
            <a:off x="477088" y="3908892"/>
            <a:ext cx="581750" cy="5664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21A06A-0E1C-0CEF-5C44-CB738D4790DF}"/>
              </a:ext>
            </a:extLst>
          </p:cNvPr>
          <p:cNvSpPr/>
          <p:nvPr/>
        </p:nvSpPr>
        <p:spPr>
          <a:xfrm>
            <a:off x="422621" y="3014400"/>
            <a:ext cx="581750" cy="5664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D04889-6240-EEF6-CD50-BA18A834E3A9}"/>
              </a:ext>
            </a:extLst>
          </p:cNvPr>
          <p:cNvSpPr/>
          <p:nvPr/>
        </p:nvSpPr>
        <p:spPr>
          <a:xfrm>
            <a:off x="477088" y="4866023"/>
            <a:ext cx="581750" cy="56644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DA0CF8-B696-B3E5-5460-07A156433CE0}"/>
              </a:ext>
            </a:extLst>
          </p:cNvPr>
          <p:cNvSpPr/>
          <p:nvPr/>
        </p:nvSpPr>
        <p:spPr>
          <a:xfrm>
            <a:off x="1030747" y="3097981"/>
            <a:ext cx="4136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537923-B65D-58BD-BD42-CCAEF4135CB7}"/>
              </a:ext>
            </a:extLst>
          </p:cNvPr>
          <p:cNvSpPr/>
          <p:nvPr/>
        </p:nvSpPr>
        <p:spPr>
          <a:xfrm>
            <a:off x="1110866" y="4005507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93CE5-4E6E-7C58-763A-5D4A04E322EC}"/>
              </a:ext>
            </a:extLst>
          </p:cNvPr>
          <p:cNvSpPr/>
          <p:nvPr/>
        </p:nvSpPr>
        <p:spPr>
          <a:xfrm>
            <a:off x="1088037" y="4970806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E05F68F-93BD-DA9A-2593-E006E980CC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1725" y="1875111"/>
            <a:ext cx="6366944" cy="4968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7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70283" y="484985"/>
            <a:ext cx="735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lần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đầu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App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tài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 smtClean="0">
                <a:solidFill>
                  <a:srgbClr val="35393D"/>
                </a:solidFill>
                <a:latin typeface=""/>
              </a:rPr>
              <a:t>khoản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– 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đã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có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số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điện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thoại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29" name="Freeform 14"/>
          <p:cNvSpPr/>
          <p:nvPr/>
        </p:nvSpPr>
        <p:spPr>
          <a:xfrm>
            <a:off x="1618520" y="63631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5"/>
          <p:cNvSpPr/>
          <p:nvPr/>
        </p:nvSpPr>
        <p:spPr>
          <a:xfrm>
            <a:off x="6658717" y="6363105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2"/>
          <p:cNvGrpSpPr>
            <a:grpSpLocks noChangeAspect="1"/>
          </p:cNvGrpSpPr>
          <p:nvPr/>
        </p:nvGrpSpPr>
        <p:grpSpPr>
          <a:xfrm>
            <a:off x="5803319" y="1262327"/>
            <a:ext cx="2486592" cy="5053376"/>
            <a:chOff x="0" y="0"/>
            <a:chExt cx="5001260" cy="10163810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8"/>
              <a:stretch>
                <a:fillRect l="-45" r="-45"/>
              </a:stretch>
            </a:blipFill>
            <a:ln>
              <a:solidFill>
                <a:schemeClr val="bg1"/>
              </a:solidFill>
            </a:ln>
          </p:spPr>
        </p:sp>
        <p:sp>
          <p:nvSpPr>
            <p:cNvPr id="3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9"/>
              <a:stretch>
                <a:fillRect l="-182" r="-182"/>
              </a:stretch>
            </a:blipFill>
            <a:ln w="12700">
              <a:solidFill>
                <a:schemeClr val="bg1"/>
              </a:solidFill>
            </a:ln>
          </p:spPr>
        </p:sp>
      </p:grpSp>
      <p:sp>
        <p:nvSpPr>
          <p:cNvPr id="43" name="Rectangle 42"/>
          <p:cNvSpPr/>
          <p:nvPr/>
        </p:nvSpPr>
        <p:spPr>
          <a:xfrm>
            <a:off x="6860524" y="1712847"/>
            <a:ext cx="456171" cy="154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92930" y="3684954"/>
            <a:ext cx="1991361" cy="421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559438" y="3805826"/>
            <a:ext cx="1827390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559437" y="4363977"/>
            <a:ext cx="182739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lại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mật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khẩu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mới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559438" y="4901616"/>
            <a:ext cx="1827390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Tiếp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tục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22759" y="3650512"/>
            <a:ext cx="221580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OTP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gửi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về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SĐT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22759" y="4261743"/>
            <a:ext cx="2215801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Nhấn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xác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nhận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để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cập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28" name="Straight Arrow Connector 27"/>
          <p:cNvCxnSpPr>
            <a:stCxn id="45" idx="3"/>
          </p:cNvCxnSpPr>
          <p:nvPr/>
        </p:nvCxnSpPr>
        <p:spPr>
          <a:xfrm flipV="1">
            <a:off x="8084291" y="3895691"/>
            <a:ext cx="1038468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7852945" y="4489703"/>
            <a:ext cx="1269815" cy="124462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2"/>
          <p:cNvGrpSpPr>
            <a:grpSpLocks noChangeAspect="1"/>
          </p:cNvGrpSpPr>
          <p:nvPr/>
        </p:nvGrpSpPr>
        <p:grpSpPr>
          <a:xfrm>
            <a:off x="739767" y="1257579"/>
            <a:ext cx="2486461" cy="5053110"/>
            <a:chOff x="0" y="0"/>
            <a:chExt cx="5001260" cy="10163810"/>
          </a:xfrm>
        </p:grpSpPr>
        <p:sp>
          <p:nvSpPr>
            <p:cNvPr id="40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8"/>
              <a:stretch>
                <a:fillRect l="-45" r="-45"/>
              </a:stretch>
            </a:blipFill>
          </p:spPr>
        </p:sp>
        <p:sp>
          <p:nvSpPr>
            <p:cNvPr id="4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10"/>
              <a:stretch>
                <a:fillRect l="-4251" r="-4251"/>
              </a:stretch>
            </a:blipFill>
          </p:spPr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3559437" y="2924197"/>
            <a:ext cx="1827391" cy="553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"/>
              </a:rPr>
              <a:t>Chỉ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nhập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khi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thay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"/>
              </a:rPr>
              <a:t>đổi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 SĐT</a:t>
            </a:r>
            <a:endParaRPr lang="en-VN" sz="12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56560" y="3220720"/>
            <a:ext cx="60287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39" idx="1"/>
          </p:cNvCxnSpPr>
          <p:nvPr/>
        </p:nvCxnSpPr>
        <p:spPr>
          <a:xfrm flipV="1">
            <a:off x="2956560" y="4033785"/>
            <a:ext cx="602878" cy="124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1" idx="1"/>
          </p:cNvCxnSpPr>
          <p:nvPr/>
        </p:nvCxnSpPr>
        <p:spPr>
          <a:xfrm flipV="1">
            <a:off x="2956560" y="4591936"/>
            <a:ext cx="602877" cy="102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42" idx="1"/>
          </p:cNvCxnSpPr>
          <p:nvPr/>
        </p:nvCxnSpPr>
        <p:spPr>
          <a:xfrm rot="5400000" flipH="1" flipV="1">
            <a:off x="2967634" y="5168992"/>
            <a:ext cx="631220" cy="552387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40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29621" y="1118736"/>
            <a:ext cx="2486635" cy="5053465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4"/>
              <a:stretch>
                <a:fillRect l="-182" r="-182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521919" y="1118736"/>
            <a:ext cx="2486635" cy="5053465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5"/>
              <a:stretch>
                <a:fillRect l="-182" r="-182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307990" y="1118736"/>
            <a:ext cx="2486635" cy="5053465"/>
            <a:chOff x="0" y="0"/>
            <a:chExt cx="5001260" cy="101638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8"/>
              <a:stretch>
                <a:fillRect l="-182" r="-182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414955" y="1118736"/>
            <a:ext cx="2486635" cy="5053465"/>
            <a:chOff x="0" y="0"/>
            <a:chExt cx="5001260" cy="101638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3"/>
              <a:stretch>
                <a:fillRect l="-45" r="-45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9"/>
              <a:stretch>
                <a:fillRect l="-182" r="-182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3726137" y="2768449"/>
            <a:ext cx="660551" cy="660551"/>
          </a:xfrm>
          <a:custGeom>
            <a:avLst/>
            <a:gdLst/>
            <a:ahLst/>
            <a:cxnLst/>
            <a:rect l="l" t="t" r="r" b="b"/>
            <a:pathLst>
              <a:path w="990827" h="990827">
                <a:moveTo>
                  <a:pt x="0" y="0"/>
                </a:moveTo>
                <a:lnTo>
                  <a:pt x="990827" y="0"/>
                </a:lnTo>
                <a:lnTo>
                  <a:pt x="990827" y="990827"/>
                </a:lnTo>
                <a:lnTo>
                  <a:pt x="0" y="9908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224235">
            <a:off x="4162580" y="3097657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5" y="0"/>
                </a:lnTo>
                <a:lnTo>
                  <a:pt x="672325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20" name="Rectangle 19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70283" y="484985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5393D"/>
                </a:solidFill>
                <a:latin typeface=""/>
              </a:rPr>
              <a:t>Đăng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trên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smtClean="0">
                <a:solidFill>
                  <a:srgbClr val="35393D"/>
                </a:solidFill>
                <a:latin typeface=""/>
              </a:rPr>
              <a:t>App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bằng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VNeID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283" y="4371975"/>
            <a:ext cx="2018289" cy="4095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 rot="-2224235">
            <a:off x="2285915" y="4567742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Rounded Rectangle 23"/>
          <p:cNvSpPr/>
          <p:nvPr/>
        </p:nvSpPr>
        <p:spPr>
          <a:xfrm>
            <a:off x="6753225" y="3695700"/>
            <a:ext cx="1838325" cy="361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/>
          <p:nvPr/>
        </p:nvSpPr>
        <p:spPr>
          <a:xfrm rot="1906799">
            <a:off x="6784460" y="3896822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4"/>
          <p:cNvSpPr/>
          <p:nvPr/>
        </p:nvSpPr>
        <p:spPr>
          <a:xfrm>
            <a:off x="1685478" y="6289612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5"/>
          <p:cNvSpPr/>
          <p:nvPr/>
        </p:nvSpPr>
        <p:spPr>
          <a:xfrm>
            <a:off x="4571221" y="6289612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6"/>
          <p:cNvSpPr/>
          <p:nvPr/>
        </p:nvSpPr>
        <p:spPr>
          <a:xfrm>
            <a:off x="7478438" y="6315703"/>
            <a:ext cx="387898" cy="387898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7"/>
          <p:cNvSpPr/>
          <p:nvPr/>
        </p:nvSpPr>
        <p:spPr>
          <a:xfrm>
            <a:off x="10467975" y="6315703"/>
            <a:ext cx="392756" cy="384642"/>
          </a:xfrm>
          <a:custGeom>
            <a:avLst/>
            <a:gdLst/>
            <a:ahLst/>
            <a:cxnLst/>
            <a:rect l="l" t="t" r="r" b="b"/>
            <a:pathLst>
              <a:path w="651023" h="651023">
                <a:moveTo>
                  <a:pt x="0" y="0"/>
                </a:moveTo>
                <a:lnTo>
                  <a:pt x="651023" y="0"/>
                </a:lnTo>
                <a:lnTo>
                  <a:pt x="651023" y="651023"/>
                </a:lnTo>
                <a:lnTo>
                  <a:pt x="0" y="6510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8"/>
          <p:cNvSpPr/>
          <p:nvPr/>
        </p:nvSpPr>
        <p:spPr>
          <a:xfrm rot="19375765">
            <a:off x="11027035" y="3097656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5" y="0"/>
                </a:lnTo>
                <a:lnTo>
                  <a:pt x="672325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0074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705351" y="1213529"/>
            <a:ext cx="2324100" cy="4723153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182" r="-18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7321934">
            <a:off x="9309629" y="1730431"/>
            <a:ext cx="448217" cy="662687"/>
          </a:xfrm>
          <a:custGeom>
            <a:avLst/>
            <a:gdLst/>
            <a:ahLst/>
            <a:cxnLst/>
            <a:rect l="l" t="t" r="r" b="b"/>
            <a:pathLst>
              <a:path w="672326" h="994030">
                <a:moveTo>
                  <a:pt x="0" y="0"/>
                </a:moveTo>
                <a:lnTo>
                  <a:pt x="672326" y="0"/>
                </a:lnTo>
                <a:lnTo>
                  <a:pt x="672326" y="994030"/>
                </a:lnTo>
                <a:lnTo>
                  <a:pt x="0" y="994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281905" y="416560"/>
            <a:ext cx="588378" cy="538480"/>
            <a:chOff x="198120" y="416560"/>
            <a:chExt cx="588378" cy="538480"/>
          </a:xfrm>
        </p:grpSpPr>
        <p:sp>
          <p:nvSpPr>
            <p:cNvPr id="7" name="Rectangle 6"/>
            <p:cNvSpPr/>
            <p:nvPr userDrawn="1"/>
          </p:nvSpPr>
          <p:spPr>
            <a:xfrm flipH="1">
              <a:off x="740779" y="416560"/>
              <a:ext cx="45719" cy="538480"/>
            </a:xfrm>
            <a:prstGeom prst="rect">
              <a:avLst/>
            </a:prstGeom>
            <a:solidFill>
              <a:srgbClr val="A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flipH="1">
              <a:off x="198120" y="416560"/>
              <a:ext cx="542658" cy="538480"/>
            </a:xfrm>
            <a:prstGeom prst="rect">
              <a:avLst/>
            </a:prstGeom>
            <a:gradFill>
              <a:gsLst>
                <a:gs pos="0">
                  <a:schemeClr val="bg1">
                    <a:alpha val="20000"/>
                  </a:schemeClr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70283" y="484985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5393D"/>
                </a:solidFill>
                <a:latin typeface=""/>
              </a:rPr>
              <a:t>Giao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diện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của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đảng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viên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sau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khi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đăng</a:t>
            </a:r>
            <a:r>
              <a:rPr lang="en-US" b="1" dirty="0">
                <a:solidFill>
                  <a:srgbClr val="35393D"/>
                </a:solidFill>
                <a:latin typeface=""/>
              </a:rPr>
              <a:t> </a:t>
            </a:r>
            <a:r>
              <a:rPr lang="en-US" b="1" dirty="0" err="1">
                <a:solidFill>
                  <a:srgbClr val="35393D"/>
                </a:solidFill>
                <a:latin typeface=""/>
              </a:rPr>
              <a:t>nhập</a:t>
            </a:r>
            <a:endParaRPr lang="en-US" b="1" dirty="0">
              <a:solidFill>
                <a:srgbClr val="35393D"/>
              </a:solidFill>
              <a:latin typeface="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33974" y="1449034"/>
            <a:ext cx="2208458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"/>
              </a:rPr>
              <a:t>Chuông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thông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báo</a:t>
            </a:r>
            <a:endParaRPr lang="en-VN" sz="16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33974" y="2085926"/>
            <a:ext cx="2208458" cy="4559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"/>
              </a:rPr>
              <a:t>Sơ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lược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về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đảng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viên</a:t>
            </a:r>
            <a:endParaRPr lang="en-VN" sz="16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33974" y="2722818"/>
            <a:ext cx="2208458" cy="8204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"/>
              </a:rPr>
              <a:t>Hiển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thị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danh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sách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văn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kiện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tư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liệu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đảng</a:t>
            </a:r>
            <a:endParaRPr lang="en-VN" sz="16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9133974" y="3724275"/>
            <a:ext cx="2208458" cy="8204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"/>
              </a:rPr>
              <a:t>Danh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sách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đóng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góp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ý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cá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nhân</a:t>
            </a:r>
            <a:endParaRPr lang="en-VN" sz="16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1313953" y="1494710"/>
            <a:ext cx="2208458" cy="8204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"/>
              </a:rPr>
              <a:t>Danh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sách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sinh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hoạt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chi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bộ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đơn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vị</a:t>
            </a:r>
            <a:endParaRPr lang="en-VN" sz="16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D96701B-8EEA-CCC1-6A5B-144B4A5DAA14}"/>
              </a:ext>
            </a:extLst>
          </p:cNvPr>
          <p:cNvSpPr/>
          <p:nvPr/>
        </p:nvSpPr>
        <p:spPr>
          <a:xfrm>
            <a:off x="1313953" y="2722818"/>
            <a:ext cx="2208458" cy="8204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"/>
              </a:rPr>
              <a:t>Danh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sách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học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tập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nghị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quyết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đơn</a:t>
            </a:r>
            <a:r>
              <a:rPr lang="en-US" sz="1600" dirty="0">
                <a:solidFill>
                  <a:schemeClr val="bg1"/>
                </a:solidFill>
                <a:latin typeface="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"/>
              </a:rPr>
              <a:t>vị</a:t>
            </a:r>
            <a:endParaRPr lang="en-VN" sz="1600" dirty="0">
              <a:solidFill>
                <a:schemeClr val="bg1"/>
              </a:solidFill>
              <a:latin typeface="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875298" y="1696043"/>
            <a:ext cx="218297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6629400" y="2619375"/>
            <a:ext cx="2352675" cy="513684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6696075" y="3133059"/>
            <a:ext cx="2209800" cy="1105566"/>
          </a:xfrm>
          <a:prstGeom prst="bentConnector3">
            <a:avLst>
              <a:gd name="adj1" fmla="val 3577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6696075" y="2085926"/>
            <a:ext cx="2286000" cy="227958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0800000">
            <a:off x="3638551" y="1904951"/>
            <a:ext cx="1323975" cy="714424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674310" y="3133059"/>
            <a:ext cx="124077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53336-6DC5-C844-1DBE-31F07F06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C0E5197-596D-4214-BB48-1C0B2480558E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BC924952-697B-3B7E-EAD4-DB06A3CBD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2145FCDF-53D5-BF1D-9F73-931CCBBD2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97CC1-12F7-E27D-B3C8-6DFAA507C740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Baskerville" panose="02020502070401020303"/>
                <a:ea typeface="Times New Roman" panose="02020603050405020304" pitchFamily="18" charset="0"/>
                <a:cs typeface="Segoe UI" panose="020B0502040204020203" pitchFamily="34" charset="0"/>
              </a:rPr>
              <a:t>TỔNG QUAN VỀ HỆ THỐNG SỔ TAY ĐẢNG VIÊN ĐIỆN TỬ</a:t>
            </a:r>
            <a:endParaRPr lang="en-US" sz="2800" dirty="0">
              <a:solidFill>
                <a:srgbClr val="C00000"/>
              </a:solidFill>
              <a:latin typeface="Baskerville" panose="02020502070401020303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126" name="Picture 125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AA292914-5528-471E-87C7-7C295AB11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04" y="3349872"/>
            <a:ext cx="9059775" cy="143498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C5B80E1-183B-F751-583C-406B71321FFC}"/>
              </a:ext>
            </a:extLst>
          </p:cNvPr>
          <p:cNvGrpSpPr/>
          <p:nvPr/>
        </p:nvGrpSpPr>
        <p:grpSpPr>
          <a:xfrm>
            <a:off x="2576962" y="2018336"/>
            <a:ext cx="2394101" cy="2088232"/>
            <a:chOff x="5248647" y="1608813"/>
            <a:chExt cx="970807" cy="8467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EF84E4B-BFE9-EDD7-5528-AFA4B2AA899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CBAF3AA-93A8-005E-C61F-2922480B2737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803BADF-30A1-07B2-AC30-7462D95A5C10}"/>
              </a:ext>
            </a:extLst>
          </p:cNvPr>
          <p:cNvSpPr txBox="1"/>
          <p:nvPr/>
        </p:nvSpPr>
        <p:spPr>
          <a:xfrm>
            <a:off x="3347793" y="2574283"/>
            <a:ext cx="92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ko-KR" altLang="en-US" sz="44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CC3494-38C9-1FEA-252D-3DC071DC87E6}"/>
              </a:ext>
            </a:extLst>
          </p:cNvPr>
          <p:cNvGrpSpPr/>
          <p:nvPr/>
        </p:nvGrpSpPr>
        <p:grpSpPr>
          <a:xfrm>
            <a:off x="5813703" y="1924422"/>
            <a:ext cx="2394104" cy="2088232"/>
            <a:chOff x="5229154" y="1721671"/>
            <a:chExt cx="970808" cy="8467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4730EB2-591E-BBAD-5E82-949FCF1496D9}"/>
                </a:ext>
              </a:extLst>
            </p:cNvPr>
            <p:cNvSpPr/>
            <p:nvPr/>
          </p:nvSpPr>
          <p:spPr>
            <a:xfrm>
              <a:off x="5229154" y="1721671"/>
              <a:ext cx="846777" cy="846777"/>
            </a:xfrm>
            <a:prstGeom prst="ellipse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2F22443-2D9C-581F-64E8-49FB18099649}"/>
                </a:ext>
              </a:extLst>
            </p:cNvPr>
            <p:cNvSpPr/>
            <p:nvPr/>
          </p:nvSpPr>
          <p:spPr>
            <a:xfrm>
              <a:off x="5373171" y="1735530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95A5292-0AD1-35B2-BE65-2790A4408CB9}"/>
              </a:ext>
            </a:extLst>
          </p:cNvPr>
          <p:cNvSpPr txBox="1"/>
          <p:nvPr/>
        </p:nvSpPr>
        <p:spPr>
          <a:xfrm>
            <a:off x="6901862" y="2609967"/>
            <a:ext cx="92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ko-KR" altLang="en-US" sz="4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1B4EFA-038D-3E71-4BEC-F3FA5EA5D039}"/>
              </a:ext>
            </a:extLst>
          </p:cNvPr>
          <p:cNvGrpSpPr/>
          <p:nvPr/>
        </p:nvGrpSpPr>
        <p:grpSpPr>
          <a:xfrm>
            <a:off x="9172646" y="1914888"/>
            <a:ext cx="2394104" cy="2088232"/>
            <a:chOff x="5229154" y="1721671"/>
            <a:chExt cx="970808" cy="84677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0502104-6084-4C07-7C2D-86245ED8F859}"/>
                </a:ext>
              </a:extLst>
            </p:cNvPr>
            <p:cNvSpPr/>
            <p:nvPr/>
          </p:nvSpPr>
          <p:spPr>
            <a:xfrm>
              <a:off x="5229154" y="1721671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DB32FF1-CE6E-227E-B9A9-F5F7DCC18580}"/>
                </a:ext>
              </a:extLst>
            </p:cNvPr>
            <p:cNvSpPr/>
            <p:nvPr/>
          </p:nvSpPr>
          <p:spPr>
            <a:xfrm>
              <a:off x="5373171" y="1735530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718ABE5-D6C7-D139-01AA-BE4E0A8B006E}"/>
              </a:ext>
            </a:extLst>
          </p:cNvPr>
          <p:cNvSpPr txBox="1"/>
          <p:nvPr/>
        </p:nvSpPr>
        <p:spPr>
          <a:xfrm>
            <a:off x="10061235" y="2616591"/>
            <a:ext cx="92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FB6E1-6AAA-3FBE-77BE-ACF7358B89E9}"/>
              </a:ext>
            </a:extLst>
          </p:cNvPr>
          <p:cNvSpPr txBox="1"/>
          <p:nvPr/>
        </p:nvSpPr>
        <p:spPr>
          <a:xfrm>
            <a:off x="5657929" y="4277318"/>
            <a:ext cx="3039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168-KH/VPTW,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21/8/2025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0DE8B7-B68D-395A-A837-24309C126632}"/>
              </a:ext>
            </a:extLst>
          </p:cNvPr>
          <p:cNvSpPr txBox="1"/>
          <p:nvPr/>
        </p:nvSpPr>
        <p:spPr>
          <a:xfrm>
            <a:off x="9061729" y="4272821"/>
            <a:ext cx="290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204-QĐ/TW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29/11/2024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ko-K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826062C-85AB-1840-D0CD-9A4F15A9F1E7}"/>
              </a:ext>
            </a:extLst>
          </p:cNvPr>
          <p:cNvSpPr/>
          <p:nvPr/>
        </p:nvSpPr>
        <p:spPr>
          <a:xfrm flipH="1">
            <a:off x="1918844" y="5007016"/>
            <a:ext cx="59661" cy="16627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DE1831-7B82-6840-4292-2BBEE4DF1CCF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44B5FAB-ACC0-4777-B59F-6291FE5F9B7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FB772E24-4413-E350-7A73-9923E47D2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FD1AA997-1F0B-BF2A-6285-ECFA307FC680}"/>
              </a:ext>
            </a:extLst>
          </p:cNvPr>
          <p:cNvGrpSpPr/>
          <p:nvPr/>
        </p:nvGrpSpPr>
        <p:grpSpPr>
          <a:xfrm>
            <a:off x="-12554" y="1509898"/>
            <a:ext cx="2516374" cy="3556435"/>
            <a:chOff x="687760" y="2209056"/>
            <a:chExt cx="1759726" cy="3024336"/>
          </a:xfrm>
          <a:solidFill>
            <a:srgbClr val="C00000"/>
          </a:solidFill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88B2FAAB-A8AF-417C-F818-20FED1C0B15B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C2DDB94D-3839-F67F-8BEA-4E8AC196DE27}"/>
                </a:ext>
              </a:extLst>
            </p:cNvPr>
            <p:cNvSpPr/>
            <p:nvPr/>
          </p:nvSpPr>
          <p:spPr>
            <a:xfrm>
              <a:off x="687760" y="2209056"/>
              <a:ext cx="1759726" cy="3024336"/>
            </a:xfrm>
            <a:custGeom>
              <a:avLst/>
              <a:gdLst/>
              <a:ahLst/>
              <a:cxnLst/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54053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856139" y="3024336"/>
                  </a:lnTo>
                  <a:lnTo>
                    <a:pt x="0" y="2171589"/>
                  </a:ln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1FB306D-95A9-3C60-E376-9AB15457CB52}"/>
              </a:ext>
            </a:extLst>
          </p:cNvPr>
          <p:cNvSpPr txBox="1"/>
          <p:nvPr/>
        </p:nvSpPr>
        <p:spPr>
          <a:xfrm>
            <a:off x="-12554" y="3064431"/>
            <a:ext cx="230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Căn</a:t>
            </a: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cứ</a:t>
            </a: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2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endParaRPr lang="ko-KR" altLang="en-US" sz="20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96D23-0BA9-104C-33B8-57118C24E6BD}"/>
              </a:ext>
            </a:extLst>
          </p:cNvPr>
          <p:cNvSpPr txBox="1"/>
          <p:nvPr/>
        </p:nvSpPr>
        <p:spPr>
          <a:xfrm>
            <a:off x="2322382" y="4331689"/>
            <a:ext cx="297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339 -QĐ/TW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10/7/2025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5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38EF4-4FC3-FA54-7BA1-8A63B7A39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BDF626-2208-4B9A-DC58-ED5689F53FA7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9BA0E8E-2FCC-C4A1-E607-938099A1F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" y="-39606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848E4D60-2D91-BE26-2821-DD3A73E18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06"/>
            <a:ext cx="4807641" cy="1637002"/>
          </a:xfrm>
          <a:prstGeom prst="rect">
            <a:avLst/>
          </a:prstGeom>
        </p:spPr>
      </p:pic>
      <p:pic>
        <p:nvPicPr>
          <p:cNvPr id="20" name="Picture 19" descr="A bright light in the dark&#10;&#10;Description automatically generated">
            <a:extLst>
              <a:ext uri="{FF2B5EF4-FFF2-40B4-BE49-F238E27FC236}">
                <a16:creationId xmlns:a16="http://schemas.microsoft.com/office/drawing/2014/main" id="{E5F83C4A-5BD4-ACC1-9792-71FD8179CC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4" y="833059"/>
            <a:ext cx="5215907" cy="1608908"/>
          </a:xfrm>
          <a:prstGeom prst="rect">
            <a:avLst/>
          </a:prstGeom>
        </p:spPr>
      </p:pic>
      <p:pic>
        <p:nvPicPr>
          <p:cNvPr id="3" name="Picture 2" descr="A light in the dark&#10;&#10;AI-generated content may be incorrect.">
            <a:extLst>
              <a:ext uri="{FF2B5EF4-FFF2-40B4-BE49-F238E27FC236}">
                <a16:creationId xmlns:a16="http://schemas.microsoft.com/office/drawing/2014/main" id="{07B7DA48-09EA-4E7E-6649-89F494B3E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21649"/>
          <a:stretch>
            <a:fillRect/>
          </a:stretch>
        </p:blipFill>
        <p:spPr>
          <a:xfrm rot="18871736">
            <a:off x="10131113" y="4487569"/>
            <a:ext cx="2108070" cy="20855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DC40D1-AFA2-F752-6E96-BB068D99DF25}"/>
              </a:ext>
            </a:extLst>
          </p:cNvPr>
          <p:cNvGrpSpPr/>
          <p:nvPr/>
        </p:nvGrpSpPr>
        <p:grpSpPr>
          <a:xfrm>
            <a:off x="4065005" y="1333816"/>
            <a:ext cx="4176155" cy="133350"/>
            <a:chOff x="3799115" y="1519888"/>
            <a:chExt cx="4593771" cy="1333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FEF388-DADF-9FE0-EB4D-8FD91C4AFFA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03A2A34-61D6-55F4-9225-B4A37F529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F5F027-158B-8545-D7DE-65D250017BE8}"/>
              </a:ext>
            </a:extLst>
          </p:cNvPr>
          <p:cNvSpPr txBox="1"/>
          <p:nvPr/>
        </p:nvSpPr>
        <p:spPr>
          <a:xfrm>
            <a:off x="1727087" y="323130"/>
            <a:ext cx="8730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Baskerville" panose="02020502070401020303"/>
                <a:ea typeface="Arial" panose="020B0604020202020204" pitchFamily="34" charset="0"/>
              </a:rPr>
              <a:t>M</a:t>
            </a:r>
            <a:r>
              <a:rPr lang="en-US" sz="2800" b="1" dirty="0">
                <a:solidFill>
                  <a:srgbClr val="C00000"/>
                </a:solidFill>
                <a:latin typeface="Baskerville" panose="02020502070401020303"/>
                <a:ea typeface="Arial" panose="020B0604020202020204" pitchFamily="34" charset="0"/>
              </a:rPr>
              <a:t>ỤC ĐÍCH, YÊU CẦU</a:t>
            </a:r>
            <a:endParaRPr lang="en-US" sz="2800" b="1" dirty="0">
              <a:solidFill>
                <a:srgbClr val="C00000"/>
              </a:solidFill>
              <a:latin typeface="Baskerville" panose="02020502070401020303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4FA1968B-C808-B233-2142-C3B2FB24D085}"/>
              </a:ext>
            </a:extLst>
          </p:cNvPr>
          <p:cNvSpPr/>
          <p:nvPr/>
        </p:nvSpPr>
        <p:spPr>
          <a:xfrm>
            <a:off x="1989575" y="1939664"/>
            <a:ext cx="2507692" cy="4507153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D014C790-DB44-74DF-2594-FCF8D188AE77}"/>
              </a:ext>
            </a:extLst>
          </p:cNvPr>
          <p:cNvSpPr/>
          <p:nvPr/>
        </p:nvSpPr>
        <p:spPr>
          <a:xfrm>
            <a:off x="1980439" y="1862326"/>
            <a:ext cx="2516828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661B939D-0A1D-E2C5-58CD-C3FC79016BDD}"/>
              </a:ext>
            </a:extLst>
          </p:cNvPr>
          <p:cNvSpPr/>
          <p:nvPr/>
        </p:nvSpPr>
        <p:spPr>
          <a:xfrm>
            <a:off x="4731870" y="1944996"/>
            <a:ext cx="2609043" cy="4507153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090D6C07-25CB-C0CD-F935-EDF609A4992F}"/>
              </a:ext>
            </a:extLst>
          </p:cNvPr>
          <p:cNvSpPr/>
          <p:nvPr/>
        </p:nvSpPr>
        <p:spPr>
          <a:xfrm>
            <a:off x="4731871" y="1868221"/>
            <a:ext cx="2616287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CBE8C182-5906-604B-179D-D2BD093246BD}"/>
              </a:ext>
            </a:extLst>
          </p:cNvPr>
          <p:cNvSpPr/>
          <p:nvPr/>
        </p:nvSpPr>
        <p:spPr>
          <a:xfrm>
            <a:off x="7528595" y="1882851"/>
            <a:ext cx="2697755" cy="4501821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ko-KR" altLang="en-US" sz="2700" dirty="0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3183C35-16BC-B9B1-E9F1-709B3C1605CA}"/>
              </a:ext>
            </a:extLst>
          </p:cNvPr>
          <p:cNvSpPr/>
          <p:nvPr/>
        </p:nvSpPr>
        <p:spPr>
          <a:xfrm>
            <a:off x="7534678" y="1886762"/>
            <a:ext cx="2691672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373693ED-8D28-DDF9-9721-68192202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030" y="1964039"/>
            <a:ext cx="2482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ko-KR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716268BE-34AC-0043-4793-7C94B1C3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253" y="1972912"/>
            <a:ext cx="2436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ko-KR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24BB5ACE-7831-F5CE-D2ED-AF2B7BE3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919" y="1939664"/>
            <a:ext cx="245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A6EB6A-C7F5-3BC6-549F-40BFA8BD82DD}"/>
              </a:ext>
            </a:extLst>
          </p:cNvPr>
          <p:cNvSpPr txBox="1"/>
          <p:nvPr/>
        </p:nvSpPr>
        <p:spPr>
          <a:xfrm>
            <a:off x="1975750" y="2635136"/>
            <a:ext cx="25028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highlight>
                  <a:srgbClr val="FFFF00"/>
                </a:highlight>
              </a:rPr>
              <a:t>Hỗ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trợ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viên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trong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sinh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hoạt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; </a:t>
            </a:r>
            <a:r>
              <a:rPr lang="en-US" sz="2000" dirty="0" err="1">
                <a:highlight>
                  <a:srgbClr val="FFFF00"/>
                </a:highlight>
              </a:rPr>
              <a:t>cung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cấp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chính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xác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kịp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thời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văn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bản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tài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liệu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của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Nhà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nước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các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cấp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uỷ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tổ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chức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tới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viên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trong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học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tập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nghị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quyết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thực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hiện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nhiệm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vụ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viên</a:t>
            </a:r>
            <a:r>
              <a:rPr lang="en-US" sz="2000" dirty="0" smtClean="0">
                <a:highlight>
                  <a:srgbClr val="FFFF00"/>
                </a:highlight>
              </a:rPr>
              <a:t>.</a:t>
            </a:r>
            <a:endParaRPr lang="ko-KR" altLang="en-US" sz="2000" dirty="0">
              <a:solidFill>
                <a:srgbClr val="FFFF00"/>
              </a:solidFill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5166BC-80A9-73FD-10E4-AE1264C2CB6E}"/>
              </a:ext>
            </a:extLst>
          </p:cNvPr>
          <p:cNvSpPr txBox="1"/>
          <p:nvPr/>
        </p:nvSpPr>
        <p:spPr>
          <a:xfrm>
            <a:off x="4739115" y="2449618"/>
            <a:ext cx="26227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highlight>
                  <a:srgbClr val="FFFF00"/>
                </a:highlight>
              </a:rPr>
              <a:t>Kênh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thông</a:t>
            </a:r>
            <a:r>
              <a:rPr lang="en-US" sz="2000" dirty="0">
                <a:highlight>
                  <a:srgbClr val="FFFF00"/>
                </a:highlight>
              </a:rPr>
              <a:t> tin </a:t>
            </a:r>
            <a:r>
              <a:rPr lang="en-US" sz="2000" dirty="0" err="1">
                <a:highlight>
                  <a:srgbClr val="FFFF00"/>
                </a:highlight>
              </a:rPr>
              <a:t>giao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tiếp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hai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chiều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giữa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cấp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uỷ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và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viên</a:t>
            </a:r>
            <a:r>
              <a:rPr lang="en-US" sz="2000" dirty="0">
                <a:highlight>
                  <a:srgbClr val="FFFF00"/>
                </a:highlight>
              </a:rPr>
              <a:t>; </a:t>
            </a:r>
            <a:r>
              <a:rPr lang="en-US" sz="2000" dirty="0" err="1">
                <a:highlight>
                  <a:srgbClr val="FFFF00"/>
                </a:highlight>
              </a:rPr>
              <a:t>nâng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cao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hiệu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lực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hiệu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quả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công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tác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lãnh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đạo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chỉ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đạo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và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chất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lượng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hoạt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động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của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cấp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uỷ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tổ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chức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theo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 smtClean="0">
                <a:highlight>
                  <a:srgbClr val="FFFF00"/>
                </a:highlight>
              </a:rPr>
              <a:t>hướng</a:t>
            </a:r>
            <a:r>
              <a:rPr lang="en-US" sz="2000" dirty="0" smtClean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hiện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đại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chuyên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nghiệp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hoàn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thành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mục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tiêu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chuyển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đổi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số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quốc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gia</a:t>
            </a:r>
            <a:r>
              <a:rPr lang="en-US" sz="2000" dirty="0">
                <a:highlight>
                  <a:srgbClr val="FFFF00"/>
                </a:highlight>
              </a:rPr>
              <a:t>.</a:t>
            </a:r>
            <a:r>
              <a:rPr lang="vi-VN" sz="2000" dirty="0">
                <a:solidFill>
                  <a:srgbClr val="FFFF00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E8E72-D5A1-9095-4264-B0BEA9736329}"/>
              </a:ext>
            </a:extLst>
          </p:cNvPr>
          <p:cNvSpPr txBox="1"/>
          <p:nvPr/>
        </p:nvSpPr>
        <p:spPr>
          <a:xfrm>
            <a:off x="7484074" y="2595741"/>
            <a:ext cx="27422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highlight>
                  <a:srgbClr val="FFFF00"/>
                </a:highlight>
              </a:rPr>
              <a:t>Kho </a:t>
            </a:r>
            <a:r>
              <a:rPr lang="en-US" sz="2000" dirty="0" err="1">
                <a:highlight>
                  <a:srgbClr val="FFFF00"/>
                </a:highlight>
              </a:rPr>
              <a:t>tài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liệu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phong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phú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hỗ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trợ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viên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học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tập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nghiên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cứu</a:t>
            </a:r>
            <a:r>
              <a:rPr lang="en-US" sz="2000" dirty="0">
                <a:highlight>
                  <a:srgbClr val="FFFF00"/>
                </a:highlight>
              </a:rPr>
              <a:t>; </a:t>
            </a:r>
            <a:r>
              <a:rPr lang="en-US" sz="2000" dirty="0" err="1">
                <a:highlight>
                  <a:srgbClr val="FFFF00"/>
                </a:highlight>
              </a:rPr>
              <a:t>mở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rộng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tính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năng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và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kết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nối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với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các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ứng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dụng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khác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đáp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ứng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yêu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cầu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nghiệp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vụ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công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tác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đảng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trong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giai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đoạn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mới</a:t>
            </a:r>
            <a:r>
              <a:rPr lang="en-US" sz="2000" dirty="0">
                <a:highlight>
                  <a:srgbClr val="FFFF00"/>
                </a:highlight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3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4DEF-9804-FDD5-D13F-257E1150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E80E733-411F-78AD-7B52-5FE708AF1543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041C8FDF-939F-E9DD-DB4C-CF9CE2EF2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6B68B69F-533E-3AB4-40B6-6AAE9F66B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A7741B-4B33-DB7D-3A9B-9BB0869083DA}"/>
              </a:ext>
            </a:extLst>
          </p:cNvPr>
          <p:cNvSpPr txBox="1"/>
          <p:nvPr/>
        </p:nvSpPr>
        <p:spPr>
          <a:xfrm>
            <a:off x="2479871" y="241778"/>
            <a:ext cx="9154070" cy="473661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Baskerville" panose="02020502070401020303"/>
                <a:ea typeface="Arial" panose="020B0604020202020204" pitchFamily="34" charset="0"/>
              </a:rPr>
              <a:t>MÔ HÌNH VÀ KIẾN TRÚC TRIỂN KHAI</a:t>
            </a:r>
            <a:endParaRPr lang="en-US" sz="2400" b="1" dirty="0">
              <a:solidFill>
                <a:srgbClr val="C00000"/>
              </a:solidFill>
              <a:latin typeface="Baskerville" panose="02020502070401020303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B890EB-6CBE-19FC-F239-41F3C37B6E72}"/>
              </a:ext>
            </a:extLst>
          </p:cNvPr>
          <p:cNvGrpSpPr/>
          <p:nvPr/>
        </p:nvGrpSpPr>
        <p:grpSpPr>
          <a:xfrm>
            <a:off x="5044753" y="1407759"/>
            <a:ext cx="3451368" cy="133350"/>
            <a:chOff x="3799115" y="1519888"/>
            <a:chExt cx="4593771" cy="1333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80B940-8F40-473A-FD22-E2926D5C3861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017B334-80F6-B17A-462E-429F0FCB2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sp>
        <p:nvSpPr>
          <p:cNvPr id="39" name="Pentagon 3">
            <a:extLst>
              <a:ext uri="{FF2B5EF4-FFF2-40B4-BE49-F238E27FC236}">
                <a16:creationId xmlns:a16="http://schemas.microsoft.com/office/drawing/2014/main" id="{E2219978-6600-9644-84CC-E2440229B6AA}"/>
              </a:ext>
            </a:extLst>
          </p:cNvPr>
          <p:cNvSpPr/>
          <p:nvPr/>
        </p:nvSpPr>
        <p:spPr>
          <a:xfrm rot="5400000">
            <a:off x="1951592" y="519950"/>
            <a:ext cx="2175166" cy="5800622"/>
          </a:xfrm>
          <a:prstGeom prst="round2SameRect">
            <a:avLst>
              <a:gd name="adj1" fmla="val 48373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DD7C93-BB11-7115-E2D0-D154EA7D707E}"/>
              </a:ext>
            </a:extLst>
          </p:cNvPr>
          <p:cNvSpPr txBox="1"/>
          <p:nvPr/>
        </p:nvSpPr>
        <p:spPr>
          <a:xfrm>
            <a:off x="131466" y="2567225"/>
            <a:ext cx="56550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Hệ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thống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cài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đặt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tập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trung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thống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nhất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trong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toàn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đảng</a:t>
            </a:r>
            <a:endParaRPr lang="en-US" sz="1600" dirty="0">
              <a:solidFill>
                <a:srgbClr val="C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Sử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dụng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mọi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lúc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mọi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nơi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trên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2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giao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diện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Web </a:t>
            </a:r>
            <a:r>
              <a:rPr lang="en-US" sz="1600" b="1" dirty="0" err="1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và</a:t>
            </a:r>
            <a:r>
              <a:rPr lang="en-US" sz="1600" b="1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Mobile</a:t>
            </a:r>
            <a:r>
              <a:rPr lang="en-US" sz="16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Tích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hợp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AI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hỗ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trợ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trong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công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tác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Đảng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: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Chuyển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đổi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văn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bản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thành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giọng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nói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Trợ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lý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ảo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Chuyển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đổi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giọng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nói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thành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văn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bản</a:t>
            </a:r>
            <a:r>
              <a:rPr lang="en-US" sz="1600" dirty="0"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CF1CE-2AED-C66E-6677-1B3739481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812" y="1718480"/>
            <a:ext cx="3897005" cy="4178520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8E093059-F9F6-6EB5-6DFD-8471746FF5C1}"/>
              </a:ext>
            </a:extLst>
          </p:cNvPr>
          <p:cNvGrpSpPr>
            <a:grpSpLocks noChangeAspect="1"/>
          </p:cNvGrpSpPr>
          <p:nvPr/>
        </p:nvGrpSpPr>
        <p:grpSpPr>
          <a:xfrm>
            <a:off x="5939486" y="1734361"/>
            <a:ext cx="2099743" cy="4665121"/>
            <a:chOff x="0" y="0"/>
            <a:chExt cx="5001260" cy="10163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61E46C4-38E5-A6A2-8FD5-6C60E834F9BE}"/>
                </a:ext>
              </a:extLst>
            </p:cNvPr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8"/>
              <a:stretch>
                <a:fillRect l="-45" r="-45"/>
              </a:stretch>
            </a:blip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877474A-69B0-7EDB-5C76-C6A0D11268CF}"/>
                </a:ext>
              </a:extLst>
            </p:cNvPr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9"/>
              <a:stretch>
                <a:fillRect l="-182" r="-182"/>
              </a:stretch>
            </a:blip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91ADE4-16CA-2B17-5867-AD4DDFD32DC4}"/>
              </a:ext>
            </a:extLst>
          </p:cNvPr>
          <p:cNvSpPr txBox="1"/>
          <p:nvPr/>
        </p:nvSpPr>
        <p:spPr>
          <a:xfrm>
            <a:off x="5216040" y="6399482"/>
            <a:ext cx="417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APP: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iCPV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BOOK</a:t>
            </a:r>
            <a:endParaRPr lang="en-US" sz="2000" dirty="0"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5CD76-8EDA-4EC4-29BE-AED14B5DAEF9}"/>
              </a:ext>
            </a:extLst>
          </p:cNvPr>
          <p:cNvSpPr txBox="1"/>
          <p:nvPr/>
        </p:nvSpPr>
        <p:spPr>
          <a:xfrm>
            <a:off x="7972170" y="6349213"/>
            <a:ext cx="417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sotaydangvien.dcs.vn</a:t>
            </a:r>
            <a:endParaRPr lang="en-US" sz="2000" dirty="0"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89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1042-5829-198B-9F78-FE8446B55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8D7F310-AA92-89E9-99E0-50C753E44A52}"/>
              </a:ext>
            </a:extLst>
          </p:cNvPr>
          <p:cNvSpPr/>
          <p:nvPr/>
        </p:nvSpPr>
        <p:spPr>
          <a:xfrm>
            <a:off x="2019706" y="2665101"/>
            <a:ext cx="3487553" cy="2045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E78711-AA08-4670-E08F-BC5BE7259052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BE68C3CF-9C9E-8D16-496A-49E9F5429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0BBEE399-4710-C11E-4660-223D48EB6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AD240F-26A3-2EF9-1AA5-143ED8C5F153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Baskerville" panose="02020502070401020303"/>
                <a:ea typeface="Arial" panose="020B0604020202020204" pitchFamily="34" charset="0"/>
                <a:cs typeface="Segoe UI" panose="020B0502040204020203" pitchFamily="34" charset="0"/>
              </a:rPr>
              <a:t>CÁC CHỨC NĂNG CHÍNH CỦA HỆ THỐNG</a:t>
            </a:r>
            <a:endParaRPr lang="en-US" sz="2800" dirty="0">
              <a:solidFill>
                <a:srgbClr val="C00000"/>
              </a:solidFill>
              <a:effectLst/>
              <a:latin typeface="Baskerville" panose="02020502070401020303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5F7425-FE96-0F64-77C9-8076E6FFD45C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B5CAE80-45ED-943F-67BB-4844A4C0D34B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5891B498-EE61-C95D-BE69-CD2D27BD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CED9EB1-6B28-DF56-7761-4C649B6C1D1D}"/>
              </a:ext>
            </a:extLst>
          </p:cNvPr>
          <p:cNvSpPr/>
          <p:nvPr/>
        </p:nvSpPr>
        <p:spPr>
          <a:xfrm>
            <a:off x="900356" y="2223526"/>
            <a:ext cx="3780928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VAI TRÒ ĐẢNG VIÊN</a:t>
            </a:r>
            <a:endParaRPr lang="vi-VN" sz="20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7EE43-1472-86C8-4833-86957331C99B}"/>
              </a:ext>
            </a:extLst>
          </p:cNvPr>
          <p:cNvGrpSpPr/>
          <p:nvPr/>
        </p:nvGrpSpPr>
        <p:grpSpPr>
          <a:xfrm>
            <a:off x="5473107" y="1454420"/>
            <a:ext cx="691725" cy="249888"/>
            <a:chOff x="6130908" y="3779039"/>
            <a:chExt cx="481263" cy="1828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0DD3F5D-8AA9-34FB-55D7-E4D49AE8C8EC}"/>
                </a:ext>
              </a:extLst>
            </p:cNvPr>
            <p:cNvCxnSpPr/>
            <p:nvPr/>
          </p:nvCxnSpPr>
          <p:spPr>
            <a:xfrm>
              <a:off x="6130908" y="377903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23944F-84CF-836A-0663-1D658CBBD10A}"/>
                </a:ext>
              </a:extLst>
            </p:cNvPr>
            <p:cNvCxnSpPr/>
            <p:nvPr/>
          </p:nvCxnSpPr>
          <p:spPr>
            <a:xfrm>
              <a:off x="6130908" y="396191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FBCA4F5-7CA5-ADF1-9725-3448D389C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633" y="2718321"/>
            <a:ext cx="3572374" cy="37563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23E3D2-C092-9066-2E0C-FDE2AA6B3320}"/>
              </a:ext>
            </a:extLst>
          </p:cNvPr>
          <p:cNvSpPr/>
          <p:nvPr/>
        </p:nvSpPr>
        <p:spPr>
          <a:xfrm>
            <a:off x="6842855" y="2210338"/>
            <a:ext cx="3780928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VAI TRÒ CẤP ỦY</a:t>
            </a:r>
            <a:endParaRPr lang="vi-VN" sz="20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E052F5-70A5-248F-7B4E-37D4CEB59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7146" y="2718322"/>
            <a:ext cx="3486637" cy="3756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8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C9BE-A6BC-F5D9-9F36-C9F2655B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98B7AE-4C35-7BEC-38DF-89643E6622F9}"/>
              </a:ext>
            </a:extLst>
          </p:cNvPr>
          <p:cNvSpPr/>
          <p:nvPr/>
        </p:nvSpPr>
        <p:spPr>
          <a:xfrm>
            <a:off x="2019706" y="2665101"/>
            <a:ext cx="3487553" cy="2045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CB9880-D4BF-896D-D6F6-0C49328CC837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DE03F15-1532-4E32-62BD-AD2EF0C3D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2FBFB3F9-A2F4-8682-48FD-D4482FE86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E846F-9509-A92C-1C6E-7E4094F23DC9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09A19AF-8E21-62ED-A0AE-0E4DB5EB166E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80C7C0-B6A2-F86C-AE4D-3B28EDC96F27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17029F76-16B2-F1D2-2170-128ECB24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ADDAD6-EB9A-8C9D-D47E-3C0C3D3515E8}"/>
              </a:ext>
            </a:extLst>
          </p:cNvPr>
          <p:cNvGrpSpPr/>
          <p:nvPr/>
        </p:nvGrpSpPr>
        <p:grpSpPr>
          <a:xfrm>
            <a:off x="5473107" y="1454420"/>
            <a:ext cx="691725" cy="249888"/>
            <a:chOff x="6130908" y="3779039"/>
            <a:chExt cx="481263" cy="1828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087F22D-BCE3-D5AA-8410-CBF3D8B2DE4B}"/>
                </a:ext>
              </a:extLst>
            </p:cNvPr>
            <p:cNvCxnSpPr/>
            <p:nvPr/>
          </p:nvCxnSpPr>
          <p:spPr>
            <a:xfrm>
              <a:off x="6130908" y="377903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D63A63-41E8-279A-C616-8F697A0BD01B}"/>
                </a:ext>
              </a:extLst>
            </p:cNvPr>
            <p:cNvCxnSpPr/>
            <p:nvPr/>
          </p:nvCxnSpPr>
          <p:spPr>
            <a:xfrm>
              <a:off x="6130908" y="396191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4CAB60-4E2E-B90D-59C7-A704153F2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0" y="1616543"/>
            <a:ext cx="9189118" cy="5241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8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88093-5611-3B2C-F9D1-18245C32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5B9ACB-8C42-CD38-C30B-D9B27EC58659}"/>
              </a:ext>
            </a:extLst>
          </p:cNvPr>
          <p:cNvSpPr/>
          <p:nvPr/>
        </p:nvSpPr>
        <p:spPr>
          <a:xfrm>
            <a:off x="2019706" y="2665101"/>
            <a:ext cx="3487553" cy="2045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9E92C3-A9D7-B032-5A88-B8E6EFCD8EE8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5692DB49-FA7D-6576-6E25-AC3141D57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C35727B4-E5DC-92ED-C0BD-4CE660311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3EA5D-4817-DCBD-F76E-32AFE1A62951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kỳ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756394-FE7E-3522-6A0E-1BA2A26147FF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462DA93-B97F-4A7B-F403-9F1DDBE29D7B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D195A1DF-2877-0921-912E-A85AE7D9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E7C2FA-AAB7-B418-0469-66941AC05BA7}"/>
              </a:ext>
            </a:extLst>
          </p:cNvPr>
          <p:cNvGrpSpPr/>
          <p:nvPr/>
        </p:nvGrpSpPr>
        <p:grpSpPr>
          <a:xfrm>
            <a:off x="5473107" y="1454420"/>
            <a:ext cx="691725" cy="249888"/>
            <a:chOff x="6130908" y="3779039"/>
            <a:chExt cx="481263" cy="1828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EB5B66-1769-FC80-EAFE-5F2B56D64AB1}"/>
                </a:ext>
              </a:extLst>
            </p:cNvPr>
            <p:cNvCxnSpPr/>
            <p:nvPr/>
          </p:nvCxnSpPr>
          <p:spPr>
            <a:xfrm>
              <a:off x="6130908" y="377903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F0ED42-AC92-7B6B-C625-DD630EAFB681}"/>
                </a:ext>
              </a:extLst>
            </p:cNvPr>
            <p:cNvCxnSpPr/>
            <p:nvPr/>
          </p:nvCxnSpPr>
          <p:spPr>
            <a:xfrm>
              <a:off x="6130908" y="396191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F9660-5C59-5B44-D143-54706BE34F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43" y="1647951"/>
            <a:ext cx="9434513" cy="529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5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D4C5F-FBA9-84B7-3A38-A846CB485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656B7A-12F6-E75F-CE16-4A641BCA4E1C}"/>
              </a:ext>
            </a:extLst>
          </p:cNvPr>
          <p:cNvSpPr/>
          <p:nvPr/>
        </p:nvSpPr>
        <p:spPr>
          <a:xfrm>
            <a:off x="2019706" y="2665101"/>
            <a:ext cx="3487553" cy="204525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483DE3-44AA-D3D9-7D03-5DD1003C3F43}"/>
              </a:ext>
            </a:extLst>
          </p:cNvPr>
          <p:cNvCxnSpPr>
            <a:cxnSpLocks/>
          </p:cNvCxnSpPr>
          <p:nvPr/>
        </p:nvCxnSpPr>
        <p:spPr>
          <a:xfrm>
            <a:off x="0" y="3984004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1A7D4304-C66D-35BE-4118-0E6F5CD41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4" name="Picture 3" descr="A red and black background&#10;&#10;Description automatically generated">
            <a:extLst>
              <a:ext uri="{FF2B5EF4-FFF2-40B4-BE49-F238E27FC236}">
                <a16:creationId xmlns:a16="http://schemas.microsoft.com/office/drawing/2014/main" id="{41B6B97A-85BC-A775-C028-FCB958999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41" cy="1637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4C6C92-9977-FF6A-A766-395EB19FB90D}"/>
              </a:ext>
            </a:extLst>
          </p:cNvPr>
          <p:cNvSpPr txBox="1"/>
          <p:nvPr/>
        </p:nvSpPr>
        <p:spPr>
          <a:xfrm>
            <a:off x="1460665" y="530337"/>
            <a:ext cx="10224654" cy="53521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marR="0"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C00000"/>
                </a:solidFill>
                <a:latin typeface="Baskerville" panose="02020502070401020303"/>
                <a:ea typeface="Arial" panose="020B0604020202020204" pitchFamily="34" charset="0"/>
                <a:cs typeface="Segoe UI" panose="020B0502040204020203" pitchFamily="34" charset="0"/>
              </a:rPr>
              <a:t>VĂN KIỆN TƯ LIỆU</a:t>
            </a:r>
            <a:endParaRPr lang="en-US" sz="2800" dirty="0">
              <a:solidFill>
                <a:srgbClr val="C00000"/>
              </a:solidFill>
              <a:effectLst/>
              <a:latin typeface="Baskerville" panose="02020502070401020303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AD8712-8C8E-EA4A-A024-F69152CC0282}"/>
              </a:ext>
            </a:extLst>
          </p:cNvPr>
          <p:cNvGrpSpPr/>
          <p:nvPr/>
        </p:nvGrpSpPr>
        <p:grpSpPr>
          <a:xfrm>
            <a:off x="4577007" y="1443223"/>
            <a:ext cx="3451368" cy="133350"/>
            <a:chOff x="3799115" y="1519888"/>
            <a:chExt cx="4593771" cy="13335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8EBD25-43E3-9A91-4801-37E0FEB88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99115" y="1591266"/>
              <a:ext cx="4593771" cy="0"/>
            </a:xfrm>
            <a:prstGeom prst="line">
              <a:avLst/>
            </a:prstGeom>
            <a:ln w="9525">
              <a:gradFill>
                <a:gsLst>
                  <a:gs pos="0">
                    <a:srgbClr val="EB1C24"/>
                  </a:gs>
                  <a:gs pos="100000">
                    <a:srgbClr val="851319"/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F1C0CEFF-23DE-DED1-4856-4150FE39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9325" y="1519888"/>
              <a:ext cx="133350" cy="1333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998BCF2-685B-59AA-79AD-0880BD7D83DC}"/>
              </a:ext>
            </a:extLst>
          </p:cNvPr>
          <p:cNvGrpSpPr/>
          <p:nvPr/>
        </p:nvGrpSpPr>
        <p:grpSpPr>
          <a:xfrm>
            <a:off x="5473107" y="1454420"/>
            <a:ext cx="691725" cy="249888"/>
            <a:chOff x="6130908" y="3779039"/>
            <a:chExt cx="481263" cy="1828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4A54C3-23A7-F255-23FD-2086DBA2076D}"/>
                </a:ext>
              </a:extLst>
            </p:cNvPr>
            <p:cNvCxnSpPr/>
            <p:nvPr/>
          </p:nvCxnSpPr>
          <p:spPr>
            <a:xfrm>
              <a:off x="6130908" y="377903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CD98D6-DEA9-A8BA-D89D-EFDA617E5DF1}"/>
                </a:ext>
              </a:extLst>
            </p:cNvPr>
            <p:cNvCxnSpPr/>
            <p:nvPr/>
          </p:nvCxnSpPr>
          <p:spPr>
            <a:xfrm>
              <a:off x="6130908" y="3961919"/>
              <a:ext cx="48126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0">
            <a:extLst>
              <a:ext uri="{FF2B5EF4-FFF2-40B4-BE49-F238E27FC236}">
                <a16:creationId xmlns:a16="http://schemas.microsoft.com/office/drawing/2014/main" id="{1CFE2203-BE09-FA9C-7BF9-19908A603A27}"/>
              </a:ext>
            </a:extLst>
          </p:cNvPr>
          <p:cNvSpPr/>
          <p:nvPr/>
        </p:nvSpPr>
        <p:spPr>
          <a:xfrm>
            <a:off x="3937993" y="958962"/>
            <a:ext cx="3780433" cy="472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8"/>
              </a:lnSpc>
            </a:pPr>
            <a:endParaRPr lang="en-US" sz="3600" b="1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C0D2BDBD-C6F5-FC9C-A0FD-EB35D0B1E2C7}"/>
              </a:ext>
            </a:extLst>
          </p:cNvPr>
          <p:cNvSpPr/>
          <p:nvPr/>
        </p:nvSpPr>
        <p:spPr>
          <a:xfrm>
            <a:off x="661492" y="2776934"/>
            <a:ext cx="10869018" cy="254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61165CF-CE2E-C6E3-3F9F-26B847BB492E}"/>
              </a:ext>
            </a:extLst>
          </p:cNvPr>
          <p:cNvSpPr/>
          <p:nvPr/>
        </p:nvSpPr>
        <p:spPr>
          <a:xfrm>
            <a:off x="850504" y="3532982"/>
            <a:ext cx="3087489" cy="413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Quản</a:t>
            </a:r>
            <a:r>
              <a:rPr lang="en-US" sz="1833" b="1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lý</a:t>
            </a:r>
            <a:r>
              <a:rPr lang="en-US" sz="1833" b="1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đảng</a:t>
            </a:r>
            <a:r>
              <a:rPr lang="en-US" sz="1833" b="1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bộ</a:t>
            </a:r>
            <a:endParaRPr lang="en-US" sz="1833" b="1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C64DF62-ABB0-E912-2A45-21A5D114FDC0}"/>
              </a:ext>
            </a:extLst>
          </p:cNvPr>
          <p:cNvSpPr/>
          <p:nvPr/>
        </p:nvSpPr>
        <p:spPr>
          <a:xfrm>
            <a:off x="449944" y="3938817"/>
            <a:ext cx="3582554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5"/>
              </a:lnSpc>
            </a:pP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Cấp quản lý có thể dễ dàng tải lên và phân loại các văn bản, tài liệu Đảng mới nhất.</a:t>
            </a:r>
            <a:endParaRPr lang="en-US" sz="1458" dirty="0">
              <a:solidFill>
                <a:srgbClr val="FF0000"/>
              </a:solidFill>
            </a:endParaRPr>
          </a:p>
        </p:txBody>
      </p:sp>
      <p:sp>
        <p:nvSpPr>
          <p:cNvPr id="10" name="Text 10">
            <a:extLst>
              <a:ext uri="{FF2B5EF4-FFF2-40B4-BE49-F238E27FC236}">
                <a16:creationId xmlns:a16="http://schemas.microsoft.com/office/drawing/2014/main" id="{0BD8AA97-93ED-16F8-2632-02C46F57CE91}"/>
              </a:ext>
            </a:extLst>
          </p:cNvPr>
          <p:cNvSpPr/>
          <p:nvPr/>
        </p:nvSpPr>
        <p:spPr>
          <a:xfrm>
            <a:off x="4537841" y="3532982"/>
            <a:ext cx="3087489" cy="413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Quản</a:t>
            </a:r>
            <a:r>
              <a:rPr lang="en-US" sz="1833" b="1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</a:t>
            </a: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lý</a:t>
            </a:r>
            <a:r>
              <a:rPr lang="en-US" sz="1833" b="1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chi </a:t>
            </a: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bộ</a:t>
            </a:r>
            <a:endParaRPr lang="en-US" sz="1833" b="1" dirty="0"/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7B947BE3-ACD3-9DC0-4FCE-765BC8957C92}"/>
              </a:ext>
            </a:extLst>
          </p:cNvPr>
          <p:cNvSpPr/>
          <p:nvPr/>
        </p:nvSpPr>
        <p:spPr>
          <a:xfrm>
            <a:off x="4280544" y="3993940"/>
            <a:ext cx="391437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5"/>
              </a:lnSpc>
            </a:pP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Chi bộ có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thể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xem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danh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sách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Tài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liệu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–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Văn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kiện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Đảng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đồng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thời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có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quyền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chủ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động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quản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lý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các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tài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liệu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nội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bộ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</a:t>
            </a:r>
          </a:p>
          <a:p>
            <a:pPr marL="285750" indent="-285750" algn="just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Xem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chi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tiết</a:t>
            </a:r>
            <a:endParaRPr lang="en-US" sz="1458" dirty="0">
              <a:solidFill>
                <a:srgbClr val="FF0000"/>
              </a:solidFill>
              <a:latin typeface="Heebo" pitchFamily="34" charset="0"/>
              <a:ea typeface="Heebo" pitchFamily="34" charset="-122"/>
              <a:cs typeface="Heebo" pitchFamily="34" charset="-120"/>
            </a:endParaRPr>
          </a:p>
          <a:p>
            <a:pPr marL="285750" indent="-285750" algn="just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Tải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xuống tài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liệu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</a:p>
          <a:p>
            <a:pPr marL="285750" indent="-285750" algn="just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Thêm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mới thư mục/tài liệu con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thuộc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đơn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vị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quản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lý</a:t>
            </a:r>
            <a:endParaRPr lang="en-US" sz="1458" dirty="0">
              <a:solidFill>
                <a:srgbClr val="FF0000"/>
              </a:solidFill>
            </a:endParaRPr>
          </a:p>
        </p:txBody>
      </p:sp>
      <p:sp>
        <p:nvSpPr>
          <p:cNvPr id="13" name="Text 15">
            <a:extLst>
              <a:ext uri="{FF2B5EF4-FFF2-40B4-BE49-F238E27FC236}">
                <a16:creationId xmlns:a16="http://schemas.microsoft.com/office/drawing/2014/main" id="{63E6EA89-8FE5-4AB6-7974-680AAA708183}"/>
              </a:ext>
            </a:extLst>
          </p:cNvPr>
          <p:cNvSpPr/>
          <p:nvPr/>
        </p:nvSpPr>
        <p:spPr>
          <a:xfrm>
            <a:off x="8254008" y="3532982"/>
            <a:ext cx="3087489" cy="405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</a:rPr>
              <a:t>Đảng</a:t>
            </a:r>
            <a:r>
              <a:rPr lang="en-US" sz="1833" b="1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</a:rPr>
              <a:t> </a:t>
            </a:r>
            <a:r>
              <a:rPr lang="en-US" sz="1833" b="1" dirty="0" err="1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</a:rPr>
              <a:t>viên</a:t>
            </a:r>
            <a:endParaRPr lang="en-US" sz="1833" b="1" dirty="0"/>
          </a:p>
        </p:txBody>
      </p:sp>
      <p:sp>
        <p:nvSpPr>
          <p:cNvPr id="14" name="Text 16">
            <a:extLst>
              <a:ext uri="{FF2B5EF4-FFF2-40B4-BE49-F238E27FC236}">
                <a16:creationId xmlns:a16="http://schemas.microsoft.com/office/drawing/2014/main" id="{B5A04C13-C635-DE3A-C390-2E07153AD65D}"/>
              </a:ext>
            </a:extLst>
          </p:cNvPr>
          <p:cNvSpPr/>
          <p:nvPr/>
        </p:nvSpPr>
        <p:spPr>
          <a:xfrm>
            <a:off x="8506382" y="3946923"/>
            <a:ext cx="3526291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375"/>
              </a:lnSpc>
            </a:pP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Đảng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viên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dễ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dàng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truy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cập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và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sử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dụng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tài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liệu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văn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kiện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Đảng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một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cách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thuận</a:t>
            </a:r>
            <a:r>
              <a:rPr lang="en-US" sz="1458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58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tiện</a:t>
            </a:r>
            <a:endParaRPr lang="en-US" sz="1458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FEFB51-6D98-2291-ADEA-1576A4B561C4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2023910" y="1849368"/>
            <a:ext cx="715275" cy="693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152805-2AC6-BC04-7D41-05521209BEE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814691" y="1767684"/>
            <a:ext cx="695325" cy="775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C29E0-046D-0F11-A907-3DF531D8A961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9308356" y="1767684"/>
            <a:ext cx="695325" cy="7753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66D4BC-7984-BCEB-C0D4-42052D496CAD}"/>
              </a:ext>
            </a:extLst>
          </p:cNvPr>
          <p:cNvSpPr/>
          <p:nvPr/>
        </p:nvSpPr>
        <p:spPr>
          <a:xfrm>
            <a:off x="8442969" y="4899367"/>
            <a:ext cx="227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60" dirty="0" err="1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Xem</a:t>
            </a:r>
            <a:r>
              <a:rPr lang="en-US" sz="1460" dirty="0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chi </a:t>
            </a:r>
            <a:r>
              <a:rPr lang="en-US" sz="1460" dirty="0" err="1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tiết</a:t>
            </a:r>
            <a:endParaRPr lang="en-US" sz="1460" dirty="0" smtClean="0">
              <a:solidFill>
                <a:srgbClr val="FF0000"/>
              </a:solidFill>
              <a:latin typeface="Heebo" pitchFamily="34" charset="0"/>
              <a:ea typeface="Heebo" pitchFamily="34" charset="-122"/>
              <a:cs typeface="Heebo" pitchFamily="34" charset="-120"/>
            </a:endParaRPr>
          </a:p>
          <a:p>
            <a:pPr marL="2857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60" dirty="0" err="1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Tải</a:t>
            </a:r>
            <a:r>
              <a:rPr lang="en-US" sz="1460" dirty="0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60" dirty="0" err="1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xuống</a:t>
            </a:r>
            <a:r>
              <a:rPr lang="en-US" sz="1460" dirty="0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60" dirty="0" err="1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tài</a:t>
            </a:r>
            <a:r>
              <a:rPr lang="en-US" sz="1460" dirty="0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460" dirty="0" err="1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liệu</a:t>
            </a:r>
            <a:r>
              <a:rPr lang="en-US" sz="1460" dirty="0" smtClean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endParaRPr lang="en-US" sz="1460" dirty="0">
              <a:solidFill>
                <a:srgbClr val="FF0000"/>
              </a:solidFill>
              <a:latin typeface="Heebo" pitchFamily="34" charset="0"/>
              <a:ea typeface="Heebo" pitchFamily="34" charset="-122"/>
              <a:cs typeface="Heebo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4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1123</Words>
  <Application>Microsoft Office PowerPoint</Application>
  <PresentationFormat>Widescreen</PresentationFormat>
  <Paragraphs>159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맑은 고딕</vt:lpstr>
      <vt:lpstr>Arial</vt:lpstr>
      <vt:lpstr>Baskerville</vt:lpstr>
      <vt:lpstr>Calibri</vt:lpstr>
      <vt:lpstr>Calibri Light</vt:lpstr>
      <vt:lpstr>Crimson Pro Semi Bold</vt:lpstr>
      <vt:lpstr>Heebo</vt:lpstr>
      <vt:lpstr>Segoe UI</vt:lpstr>
      <vt:lpstr>SVN-Gilroy</vt:lpstr>
      <vt:lpstr>SVN-Gilroy XBold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ĐUCDSCY-Thamluan CĐS trong HĐ Đảng và tại VPTW Đảng 028</dc:title>
  <dc:creator>MTHAI</dc:creator>
  <cp:lastModifiedBy>TTCNTT_DXTIEN</cp:lastModifiedBy>
  <cp:revision>445</cp:revision>
  <dcterms:created xsi:type="dcterms:W3CDTF">2021-07-05T08:52:00Z</dcterms:created>
  <dcterms:modified xsi:type="dcterms:W3CDTF">2025-09-17T01:08:25Z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6CF498F9B29A47A68DC303470E4341D9</vt:lpwstr>
  </property>
  <property fmtid="{D5CDD505-2E9C-101B-9397-08002B2CF9AE}" pid="3" name="KSOProductBuildVer">
    <vt:lpwstr>1033-11.2.0.10426</vt:lpwstr>
  </property>
</Properties>
</file>